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57" r:id="rId4"/>
    <p:sldId id="280" r:id="rId5"/>
    <p:sldId id="272" r:id="rId6"/>
    <p:sldId id="273" r:id="rId7"/>
    <p:sldId id="274" r:id="rId8"/>
    <p:sldId id="275" r:id="rId9"/>
    <p:sldId id="278" r:id="rId10"/>
    <p:sldId id="276" r:id="rId11"/>
    <p:sldId id="277" r:id="rId12"/>
    <p:sldId id="279" r:id="rId13"/>
    <p:sldId id="281" r:id="rId14"/>
    <p:sldId id="269" r:id="rId15"/>
  </p:sldIdLst>
  <p:sldSz cx="9753600" cy="73152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>
      <p:cViewPr varScale="1">
        <p:scale>
          <a:sx n="76" d="100"/>
          <a:sy n="76" d="100"/>
        </p:scale>
        <p:origin x="144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78F46-748F-4CA4-B1BD-E3EC11140991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BA45C-4AE6-449E-832E-4BD18B799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6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BA45C-4AE6-449E-832E-4BD18B799AF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1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BA45C-4AE6-449E-832E-4BD18B799AF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7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BA45C-4AE6-449E-832E-4BD18B799AF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2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pc="-15" dirty="0"/>
              <a:t>/</a:t>
            </a: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pc="-15" dirty="0"/>
              <a:t>/</a:t>
            </a: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pc="-15" dirty="0"/>
              <a:t>/</a:t>
            </a: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pc="-15" dirty="0"/>
              <a:t>/</a:t>
            </a: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pc="-15" dirty="0"/>
              <a:t>/</a:t>
            </a: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44964" y="1400495"/>
            <a:ext cx="2863671" cy="143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015" y="1268758"/>
            <a:ext cx="8865569" cy="4730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210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35362" y="6047527"/>
            <a:ext cx="833120" cy="69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pc="-15" dirty="0"/>
              <a:t>/</a:t>
            </a: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vk.com/away.php?to=http://astos73.ru/&amp;post=-177031352_2374&amp;cc_key" TargetMode="External"/><Relationship Id="rId7" Type="http://schemas.openxmlformats.org/officeDocument/2006/relationships/image" Target="../media/image38.png"/><Relationship Id="rId2" Type="http://schemas.openxmlformats.org/officeDocument/2006/relationships/hyperlink" Target="https://vk.com/astos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t.me/astos173" TargetMode="External"/><Relationship Id="rId4" Type="http://schemas.openxmlformats.org/officeDocument/2006/relationships/hyperlink" Target="https://vk.com/away.php?to=https://ok.ru/group63644054061092&amp;post=-177031352_2374&amp;cc_key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8578067" y="649036"/>
            <a:ext cx="828675" cy="848360"/>
            <a:chOff x="8578067" y="649036"/>
            <a:chExt cx="828675" cy="848360"/>
          </a:xfrm>
        </p:grpSpPr>
        <p:sp>
          <p:nvSpPr>
            <p:cNvPr id="7" name="object 7"/>
            <p:cNvSpPr/>
            <p:nvPr/>
          </p:nvSpPr>
          <p:spPr>
            <a:xfrm>
              <a:off x="8912019" y="649036"/>
              <a:ext cx="494665" cy="848360"/>
            </a:xfrm>
            <a:custGeom>
              <a:avLst/>
              <a:gdLst/>
              <a:ahLst/>
              <a:cxnLst/>
              <a:rect l="l" t="t" r="r" b="b"/>
              <a:pathLst>
                <a:path w="494665" h="848360">
                  <a:moveTo>
                    <a:pt x="0" y="847768"/>
                  </a:moveTo>
                  <a:lnTo>
                    <a:pt x="0" y="678213"/>
                  </a:lnTo>
                  <a:lnTo>
                    <a:pt x="247258" y="423880"/>
                  </a:lnTo>
                  <a:lnTo>
                    <a:pt x="0" y="169554"/>
                  </a:lnTo>
                  <a:lnTo>
                    <a:pt x="0" y="0"/>
                  </a:lnTo>
                  <a:lnTo>
                    <a:pt x="494509" y="423880"/>
                  </a:lnTo>
                  <a:lnTo>
                    <a:pt x="0" y="847768"/>
                  </a:lnTo>
                  <a:close/>
                </a:path>
              </a:pathLst>
            </a:custGeom>
            <a:solidFill>
              <a:srgbClr val="ABC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2019" y="1072917"/>
              <a:ext cx="494665" cy="424180"/>
            </a:xfrm>
            <a:custGeom>
              <a:avLst/>
              <a:gdLst/>
              <a:ahLst/>
              <a:cxnLst/>
              <a:rect l="l" t="t" r="r" b="b"/>
              <a:pathLst>
                <a:path w="494665" h="424180">
                  <a:moveTo>
                    <a:pt x="0" y="423887"/>
                  </a:moveTo>
                  <a:lnTo>
                    <a:pt x="0" y="254332"/>
                  </a:lnTo>
                  <a:lnTo>
                    <a:pt x="146916" y="103214"/>
                  </a:lnTo>
                  <a:lnTo>
                    <a:pt x="494509" y="0"/>
                  </a:lnTo>
                  <a:lnTo>
                    <a:pt x="0" y="423887"/>
                  </a:lnTo>
                  <a:close/>
                </a:path>
              </a:pathLst>
            </a:custGeom>
            <a:solidFill>
              <a:srgbClr val="5D7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12019" y="1141464"/>
              <a:ext cx="414655" cy="355600"/>
            </a:xfrm>
            <a:custGeom>
              <a:avLst/>
              <a:gdLst/>
              <a:ahLst/>
              <a:cxnLst/>
              <a:rect l="l" t="t" r="r" b="b"/>
              <a:pathLst>
                <a:path w="414654" h="355600">
                  <a:moveTo>
                    <a:pt x="0" y="355341"/>
                  </a:moveTo>
                  <a:lnTo>
                    <a:pt x="0" y="185786"/>
                  </a:lnTo>
                  <a:lnTo>
                    <a:pt x="414547" y="0"/>
                  </a:lnTo>
                  <a:lnTo>
                    <a:pt x="0" y="355341"/>
                  </a:lnTo>
                  <a:close/>
                </a:path>
              </a:pathLst>
            </a:custGeom>
            <a:solidFill>
              <a:srgbClr val="ABC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78067" y="649036"/>
              <a:ext cx="494665" cy="848360"/>
            </a:xfrm>
            <a:custGeom>
              <a:avLst/>
              <a:gdLst/>
              <a:ahLst/>
              <a:cxnLst/>
              <a:rect l="l" t="t" r="r" b="b"/>
              <a:pathLst>
                <a:path w="494665" h="848360">
                  <a:moveTo>
                    <a:pt x="0" y="847768"/>
                  </a:moveTo>
                  <a:lnTo>
                    <a:pt x="0" y="678213"/>
                  </a:lnTo>
                  <a:lnTo>
                    <a:pt x="247251" y="423880"/>
                  </a:lnTo>
                  <a:lnTo>
                    <a:pt x="0" y="169554"/>
                  </a:lnTo>
                  <a:lnTo>
                    <a:pt x="0" y="0"/>
                  </a:lnTo>
                  <a:lnTo>
                    <a:pt x="494503" y="423880"/>
                  </a:lnTo>
                  <a:lnTo>
                    <a:pt x="0" y="847768"/>
                  </a:lnTo>
                  <a:close/>
                </a:path>
              </a:pathLst>
            </a:custGeom>
            <a:solidFill>
              <a:srgbClr val="5D7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78067" y="1072917"/>
              <a:ext cx="494665" cy="424180"/>
            </a:xfrm>
            <a:custGeom>
              <a:avLst/>
              <a:gdLst/>
              <a:ahLst/>
              <a:cxnLst/>
              <a:rect l="l" t="t" r="r" b="b"/>
              <a:pathLst>
                <a:path w="494665" h="424180">
                  <a:moveTo>
                    <a:pt x="0" y="423887"/>
                  </a:moveTo>
                  <a:lnTo>
                    <a:pt x="0" y="254332"/>
                  </a:lnTo>
                  <a:lnTo>
                    <a:pt x="146909" y="103214"/>
                  </a:lnTo>
                  <a:lnTo>
                    <a:pt x="494503" y="0"/>
                  </a:lnTo>
                  <a:lnTo>
                    <a:pt x="0" y="423887"/>
                  </a:lnTo>
                  <a:close/>
                </a:path>
              </a:pathLst>
            </a:custGeom>
            <a:solidFill>
              <a:srgbClr val="ABC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78067" y="1141464"/>
              <a:ext cx="414655" cy="355600"/>
            </a:xfrm>
            <a:custGeom>
              <a:avLst/>
              <a:gdLst/>
              <a:ahLst/>
              <a:cxnLst/>
              <a:rect l="l" t="t" r="r" b="b"/>
              <a:pathLst>
                <a:path w="414654" h="355600">
                  <a:moveTo>
                    <a:pt x="0" y="355341"/>
                  </a:moveTo>
                  <a:lnTo>
                    <a:pt x="0" y="185786"/>
                  </a:lnTo>
                  <a:lnTo>
                    <a:pt x="414541" y="0"/>
                  </a:lnTo>
                  <a:lnTo>
                    <a:pt x="0" y="355341"/>
                  </a:lnTo>
                  <a:close/>
                </a:path>
              </a:pathLst>
            </a:custGeom>
            <a:solidFill>
              <a:srgbClr val="5D7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910315" y="1650504"/>
            <a:ext cx="4942714" cy="3495444"/>
          </a:xfrm>
        </p:spPr>
        <p:txBody>
          <a:bodyPr/>
          <a:lstStyle/>
          <a:p>
            <a:pPr marL="12700" marR="5080">
              <a:lnSpc>
                <a:spcPts val="3379"/>
              </a:lnSpc>
              <a:spcBef>
                <a:spcPts val="695"/>
              </a:spcBef>
            </a:pPr>
            <a:r>
              <a:rPr lang="ru-RU" sz="3600" b="0" spc="-250" dirty="0">
                <a:solidFill>
                  <a:srgbClr val="4B69BB"/>
                </a:solidFill>
                <a:latin typeface="+mj-lt"/>
              </a:rPr>
              <a:t>Ассоциация территориальных общественных самоуправлений Ульяновской области:  достижения 2022 года и планы на 2023 год</a:t>
            </a:r>
            <a:r>
              <a:rPr lang="ru-RU" sz="4000" b="0" dirty="0">
                <a:solidFill>
                  <a:srgbClr val="4B69BB"/>
                </a:solidFill>
              </a:rPr>
              <a:t/>
            </a:r>
            <a:br>
              <a:rPr lang="ru-RU" sz="4000" b="0" dirty="0">
                <a:solidFill>
                  <a:srgbClr val="4B69BB"/>
                </a:solidFill>
              </a:rPr>
            </a:br>
            <a:endParaRPr lang="ru-RU" b="0" dirty="0">
              <a:solidFill>
                <a:srgbClr val="4B69BB"/>
              </a:solidFill>
            </a:endParaRPr>
          </a:p>
        </p:txBody>
      </p:sp>
      <p:pic>
        <p:nvPicPr>
          <p:cNvPr id="28" name="Объект 2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3" y="1287314"/>
            <a:ext cx="4243388" cy="3751343"/>
          </a:xfrm>
        </p:spPr>
      </p:pic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10604" y="869831"/>
            <a:ext cx="2312670" cy="3937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ts val="1435"/>
              </a:lnSpc>
              <a:spcBef>
                <a:spcPts val="125"/>
              </a:spcBef>
            </a:pPr>
            <a:r>
              <a:rPr sz="1200" spc="105" dirty="0">
                <a:latin typeface="Calibri"/>
                <a:cs typeface="Calibri"/>
              </a:rPr>
              <a:t>Ассоциация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ТОС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Ульяновской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ts val="1435"/>
              </a:lnSpc>
            </a:pPr>
            <a:r>
              <a:rPr sz="1200" spc="100" dirty="0">
                <a:latin typeface="Calibri"/>
                <a:cs typeface="Calibri"/>
              </a:rPr>
              <a:t>области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6212" y="5112809"/>
            <a:ext cx="32569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50" dirty="0">
                <a:latin typeface="Trebuchet MS"/>
                <a:cs typeface="Trebuchet MS"/>
              </a:rPr>
              <a:t>З</a:t>
            </a:r>
            <a:r>
              <a:rPr sz="1400" b="1" spc="-95" dirty="0" err="1">
                <a:latin typeface="Trebuchet MS"/>
                <a:cs typeface="Trebuchet MS"/>
              </a:rPr>
              <a:t>а</a:t>
            </a:r>
            <a:r>
              <a:rPr sz="1400" b="1" spc="-85" dirty="0" err="1">
                <a:latin typeface="Trebuchet MS"/>
                <a:cs typeface="Trebuchet MS"/>
              </a:rPr>
              <a:t>м</a:t>
            </a:r>
            <a:r>
              <a:rPr sz="1400" b="1" spc="-145" dirty="0" err="1">
                <a:latin typeface="Trebuchet MS"/>
                <a:cs typeface="Trebuchet MS"/>
              </a:rPr>
              <a:t>е</a:t>
            </a:r>
            <a:r>
              <a:rPr sz="1400" b="1" spc="-85" dirty="0" err="1">
                <a:latin typeface="Trebuchet MS"/>
                <a:cs typeface="Trebuchet MS"/>
              </a:rPr>
              <a:t>с</a:t>
            </a:r>
            <a:r>
              <a:rPr sz="1400" b="1" spc="-55" dirty="0" err="1">
                <a:latin typeface="Trebuchet MS"/>
                <a:cs typeface="Trebuchet MS"/>
              </a:rPr>
              <a:t>т</a:t>
            </a:r>
            <a:r>
              <a:rPr sz="1400" b="1" spc="-150" dirty="0" err="1">
                <a:latin typeface="Trebuchet MS"/>
                <a:cs typeface="Trebuchet MS"/>
              </a:rPr>
              <a:t>и</a:t>
            </a:r>
            <a:r>
              <a:rPr sz="1400" b="1" spc="-55" dirty="0" err="1">
                <a:latin typeface="Trebuchet MS"/>
                <a:cs typeface="Trebuchet MS"/>
              </a:rPr>
              <a:t>т</a:t>
            </a:r>
            <a:r>
              <a:rPr sz="1400" b="1" spc="-145" dirty="0" err="1">
                <a:latin typeface="Trebuchet MS"/>
                <a:cs typeface="Trebuchet MS"/>
              </a:rPr>
              <a:t>ел</a:t>
            </a:r>
            <a:r>
              <a:rPr sz="1400" b="1" spc="-70" dirty="0" err="1">
                <a:latin typeface="Trebuchet MS"/>
                <a:cs typeface="Trebuchet MS"/>
              </a:rPr>
              <a:t>ь</a:t>
            </a:r>
            <a:r>
              <a:rPr sz="1400" b="1" spc="-100" dirty="0">
                <a:latin typeface="Trebuchet MS"/>
                <a:cs typeface="Trebuchet MS"/>
              </a:rPr>
              <a:t> </a:t>
            </a:r>
            <a:r>
              <a:rPr sz="1400" b="1" spc="-80" dirty="0">
                <a:latin typeface="Trebuchet MS"/>
                <a:cs typeface="Trebuchet MS"/>
              </a:rPr>
              <a:t>П</a:t>
            </a:r>
            <a:r>
              <a:rPr sz="1400" b="1" spc="-135" dirty="0">
                <a:latin typeface="Trebuchet MS"/>
                <a:cs typeface="Trebuchet MS"/>
              </a:rPr>
              <a:t>р</a:t>
            </a:r>
            <a:r>
              <a:rPr sz="1400" b="1" spc="-145" dirty="0">
                <a:latin typeface="Trebuchet MS"/>
                <a:cs typeface="Trebuchet MS"/>
              </a:rPr>
              <a:t>е</a:t>
            </a:r>
            <a:r>
              <a:rPr sz="1400" b="1" spc="-90" dirty="0">
                <a:latin typeface="Trebuchet MS"/>
                <a:cs typeface="Trebuchet MS"/>
              </a:rPr>
              <a:t>д</a:t>
            </a:r>
            <a:r>
              <a:rPr sz="1400" b="1" spc="-85" dirty="0">
                <a:latin typeface="Trebuchet MS"/>
                <a:cs typeface="Trebuchet MS"/>
              </a:rPr>
              <a:t>с</a:t>
            </a:r>
            <a:r>
              <a:rPr sz="1400" b="1" spc="-145" dirty="0">
                <a:latin typeface="Trebuchet MS"/>
                <a:cs typeface="Trebuchet MS"/>
              </a:rPr>
              <a:t>е</a:t>
            </a:r>
            <a:r>
              <a:rPr sz="1400" b="1" spc="-90" dirty="0">
                <a:latin typeface="Trebuchet MS"/>
                <a:cs typeface="Trebuchet MS"/>
              </a:rPr>
              <a:t>д</a:t>
            </a:r>
            <a:r>
              <a:rPr sz="1400" b="1" spc="-95" dirty="0">
                <a:latin typeface="Trebuchet MS"/>
                <a:cs typeface="Trebuchet MS"/>
              </a:rPr>
              <a:t>а</a:t>
            </a:r>
            <a:r>
              <a:rPr sz="1400" b="1" spc="-55" dirty="0">
                <a:latin typeface="Trebuchet MS"/>
                <a:cs typeface="Trebuchet MS"/>
              </a:rPr>
              <a:t>т</a:t>
            </a:r>
            <a:r>
              <a:rPr sz="1400" b="1" spc="-145" dirty="0">
                <a:latin typeface="Trebuchet MS"/>
                <a:cs typeface="Trebuchet MS"/>
              </a:rPr>
              <a:t>ел</a:t>
            </a:r>
            <a:r>
              <a:rPr sz="1400" b="1" spc="-95" dirty="0">
                <a:latin typeface="Trebuchet MS"/>
                <a:cs typeface="Trebuchet MS"/>
              </a:rPr>
              <a:t>я</a:t>
            </a:r>
            <a:r>
              <a:rPr sz="1400" b="1" spc="-100" dirty="0">
                <a:latin typeface="Trebuchet MS"/>
                <a:cs typeface="Trebuchet MS"/>
              </a:rPr>
              <a:t> </a:t>
            </a:r>
            <a:r>
              <a:rPr sz="1400" b="1" spc="-145" dirty="0">
                <a:latin typeface="Trebuchet MS"/>
                <a:cs typeface="Trebuchet MS"/>
              </a:rPr>
              <a:t>О</a:t>
            </a:r>
            <a:r>
              <a:rPr sz="1400" b="1" spc="-120" dirty="0">
                <a:latin typeface="Trebuchet MS"/>
                <a:cs typeface="Trebuchet MS"/>
              </a:rPr>
              <a:t>б</a:t>
            </a:r>
            <a:r>
              <a:rPr sz="1400" b="1" spc="-40" dirty="0">
                <a:latin typeface="Trebuchet MS"/>
                <a:cs typeface="Trebuchet MS"/>
              </a:rPr>
              <a:t>щ</a:t>
            </a:r>
            <a:r>
              <a:rPr sz="1400" b="1" spc="-145" dirty="0">
                <a:latin typeface="Trebuchet MS"/>
                <a:cs typeface="Trebuchet MS"/>
              </a:rPr>
              <a:t>е</a:t>
            </a:r>
            <a:r>
              <a:rPr sz="1400" b="1" spc="-85" dirty="0">
                <a:latin typeface="Trebuchet MS"/>
                <a:cs typeface="Trebuchet MS"/>
              </a:rPr>
              <a:t>с</a:t>
            </a:r>
            <a:r>
              <a:rPr sz="1400" b="1" spc="-55" dirty="0">
                <a:latin typeface="Trebuchet MS"/>
                <a:cs typeface="Trebuchet MS"/>
              </a:rPr>
              <a:t>т</a:t>
            </a:r>
            <a:r>
              <a:rPr sz="1400" b="1" spc="-75" dirty="0">
                <a:latin typeface="Trebuchet MS"/>
                <a:cs typeface="Trebuchet MS"/>
              </a:rPr>
              <a:t>в</a:t>
            </a:r>
            <a:r>
              <a:rPr sz="1400" b="1" spc="-145" dirty="0">
                <a:latin typeface="Trebuchet MS"/>
                <a:cs typeface="Trebuchet MS"/>
              </a:rPr>
              <a:t>е</a:t>
            </a:r>
            <a:r>
              <a:rPr sz="1400" b="1" spc="-140" dirty="0">
                <a:latin typeface="Trebuchet MS"/>
                <a:cs typeface="Trebuchet MS"/>
              </a:rPr>
              <a:t>нн</a:t>
            </a:r>
            <a:r>
              <a:rPr sz="1400" b="1" spc="-110" dirty="0">
                <a:latin typeface="Trebuchet MS"/>
                <a:cs typeface="Trebuchet MS"/>
              </a:rPr>
              <a:t>о</a:t>
            </a:r>
            <a:r>
              <a:rPr sz="1400" b="1" spc="-145" dirty="0">
                <a:latin typeface="Trebuchet MS"/>
                <a:cs typeface="Trebuchet MS"/>
              </a:rPr>
              <a:t>й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6212" y="5360459"/>
            <a:ext cx="22402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25" dirty="0">
                <a:latin typeface="Trebuchet MS"/>
                <a:cs typeface="Trebuchet MS"/>
              </a:rPr>
              <a:t>п</a:t>
            </a:r>
            <a:r>
              <a:rPr sz="1400" b="1" spc="-95" dirty="0">
                <a:latin typeface="Trebuchet MS"/>
                <a:cs typeface="Trebuchet MS"/>
              </a:rPr>
              <a:t>а</a:t>
            </a:r>
            <a:r>
              <a:rPr sz="1400" b="1" spc="-145" dirty="0">
                <a:latin typeface="Trebuchet MS"/>
                <a:cs typeface="Trebuchet MS"/>
              </a:rPr>
              <a:t>л</a:t>
            </a:r>
            <a:r>
              <a:rPr sz="1400" b="1" spc="-95" dirty="0">
                <a:latin typeface="Trebuchet MS"/>
                <a:cs typeface="Trebuchet MS"/>
              </a:rPr>
              <a:t>а</a:t>
            </a:r>
            <a:r>
              <a:rPr sz="1400" b="1" spc="-55" dirty="0">
                <a:latin typeface="Trebuchet MS"/>
                <a:cs typeface="Trebuchet MS"/>
              </a:rPr>
              <a:t>т</a:t>
            </a:r>
            <a:r>
              <a:rPr sz="1400" b="1" spc="-20" dirty="0">
                <a:latin typeface="Trebuchet MS"/>
                <a:cs typeface="Trebuchet MS"/>
              </a:rPr>
              <a:t>ы</a:t>
            </a:r>
            <a:r>
              <a:rPr sz="1400" b="1" spc="-100" dirty="0">
                <a:latin typeface="Trebuchet MS"/>
                <a:cs typeface="Trebuchet MS"/>
              </a:rPr>
              <a:t> </a:t>
            </a:r>
            <a:r>
              <a:rPr sz="1400" b="1" spc="-105" dirty="0">
                <a:latin typeface="Trebuchet MS"/>
                <a:cs typeface="Trebuchet MS"/>
              </a:rPr>
              <a:t>У</a:t>
            </a:r>
            <a:r>
              <a:rPr sz="1400" b="1" spc="-145" dirty="0">
                <a:latin typeface="Trebuchet MS"/>
                <a:cs typeface="Trebuchet MS"/>
              </a:rPr>
              <a:t>л</a:t>
            </a:r>
            <a:r>
              <a:rPr sz="1400" b="1" spc="-75" dirty="0">
                <a:latin typeface="Trebuchet MS"/>
                <a:cs typeface="Trebuchet MS"/>
              </a:rPr>
              <a:t>ь</a:t>
            </a:r>
            <a:r>
              <a:rPr sz="1400" b="1" spc="-100" dirty="0">
                <a:latin typeface="Trebuchet MS"/>
                <a:cs typeface="Trebuchet MS"/>
              </a:rPr>
              <a:t>я</a:t>
            </a:r>
            <a:r>
              <a:rPr sz="1400" b="1" spc="-140" dirty="0">
                <a:latin typeface="Trebuchet MS"/>
                <a:cs typeface="Trebuchet MS"/>
              </a:rPr>
              <a:t>н</a:t>
            </a:r>
            <a:r>
              <a:rPr sz="1400" b="1" spc="-110" dirty="0">
                <a:latin typeface="Trebuchet MS"/>
                <a:cs typeface="Trebuchet MS"/>
              </a:rPr>
              <a:t>о</a:t>
            </a:r>
            <a:r>
              <a:rPr sz="1400" b="1" spc="-75" dirty="0">
                <a:latin typeface="Trebuchet MS"/>
                <a:cs typeface="Trebuchet MS"/>
              </a:rPr>
              <a:t>в</a:t>
            </a:r>
            <a:r>
              <a:rPr sz="1400" b="1" spc="-85" dirty="0">
                <a:latin typeface="Trebuchet MS"/>
                <a:cs typeface="Trebuchet MS"/>
              </a:rPr>
              <a:t>с</a:t>
            </a:r>
            <a:r>
              <a:rPr sz="1400" b="1" spc="-65" dirty="0">
                <a:latin typeface="Trebuchet MS"/>
                <a:cs typeface="Trebuchet MS"/>
              </a:rPr>
              <a:t>к</a:t>
            </a:r>
            <a:r>
              <a:rPr sz="1400" b="1" spc="-110" dirty="0">
                <a:latin typeface="Trebuchet MS"/>
                <a:cs typeface="Trebuchet MS"/>
              </a:rPr>
              <a:t>о</a:t>
            </a:r>
            <a:r>
              <a:rPr sz="1400" b="1" spc="-145" dirty="0">
                <a:latin typeface="Trebuchet MS"/>
                <a:cs typeface="Trebuchet MS"/>
              </a:rPr>
              <a:t>й</a:t>
            </a:r>
            <a:r>
              <a:rPr sz="1400" b="1" spc="-100" dirty="0">
                <a:latin typeface="Trebuchet MS"/>
                <a:cs typeface="Trebuchet MS"/>
              </a:rPr>
              <a:t> </a:t>
            </a:r>
            <a:r>
              <a:rPr sz="1400" b="1" spc="-110" dirty="0">
                <a:latin typeface="Trebuchet MS"/>
                <a:cs typeface="Trebuchet MS"/>
              </a:rPr>
              <a:t>о</a:t>
            </a:r>
            <a:r>
              <a:rPr sz="1400" b="1" spc="-120" dirty="0">
                <a:latin typeface="Trebuchet MS"/>
                <a:cs typeface="Trebuchet MS"/>
              </a:rPr>
              <a:t>б</a:t>
            </a:r>
            <a:r>
              <a:rPr sz="1400" b="1" spc="-145" dirty="0">
                <a:latin typeface="Trebuchet MS"/>
                <a:cs typeface="Trebuchet MS"/>
              </a:rPr>
              <a:t>л</a:t>
            </a:r>
            <a:r>
              <a:rPr sz="1400" b="1" spc="-95" dirty="0">
                <a:latin typeface="Trebuchet MS"/>
                <a:cs typeface="Trebuchet MS"/>
              </a:rPr>
              <a:t>а</a:t>
            </a:r>
            <a:r>
              <a:rPr sz="1400" b="1" spc="-85" dirty="0">
                <a:latin typeface="Trebuchet MS"/>
                <a:cs typeface="Trebuchet MS"/>
              </a:rPr>
              <a:t>с</a:t>
            </a:r>
            <a:r>
              <a:rPr sz="1400" b="1" spc="-55" dirty="0">
                <a:latin typeface="Trebuchet MS"/>
                <a:cs typeface="Trebuchet MS"/>
              </a:rPr>
              <a:t>т</a:t>
            </a:r>
            <a:r>
              <a:rPr sz="1400" b="1" spc="-145" dirty="0">
                <a:latin typeface="Trebuchet MS"/>
                <a:cs typeface="Trebuchet MS"/>
              </a:rPr>
              <a:t>и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46212" y="5608109"/>
            <a:ext cx="2748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35" dirty="0">
                <a:latin typeface="Trebuchet MS"/>
                <a:cs typeface="Trebuchet MS"/>
              </a:rPr>
              <a:t>член</a:t>
            </a:r>
            <a:r>
              <a:rPr sz="1400" b="1" spc="-95" dirty="0">
                <a:latin typeface="Trebuchet MS"/>
                <a:cs typeface="Trebuchet MS"/>
              </a:rPr>
              <a:t> </a:t>
            </a:r>
            <a:r>
              <a:rPr sz="1400" b="1" spc="-120" dirty="0">
                <a:latin typeface="Trebuchet MS"/>
                <a:cs typeface="Trebuchet MS"/>
              </a:rPr>
              <a:t>Правления</a:t>
            </a:r>
            <a:r>
              <a:rPr sz="1400" b="1" spc="-90" dirty="0">
                <a:latin typeface="Trebuchet MS"/>
                <a:cs typeface="Trebuchet MS"/>
              </a:rPr>
              <a:t> </a:t>
            </a:r>
            <a:r>
              <a:rPr sz="1400" b="1" spc="-120" dirty="0">
                <a:latin typeface="Trebuchet MS"/>
                <a:cs typeface="Trebuchet MS"/>
              </a:rPr>
              <a:t>Общенациональной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6212" y="5821393"/>
            <a:ext cx="3460750" cy="5207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b="1" spc="-95" dirty="0">
                <a:latin typeface="Trebuchet MS"/>
                <a:cs typeface="Trebuchet MS"/>
              </a:rPr>
              <a:t>а</a:t>
            </a:r>
            <a:r>
              <a:rPr sz="1400" b="1" spc="-85" dirty="0">
                <a:latin typeface="Trebuchet MS"/>
                <a:cs typeface="Trebuchet MS"/>
              </a:rPr>
              <a:t>сс</a:t>
            </a:r>
            <a:r>
              <a:rPr sz="1400" b="1" spc="-110" dirty="0">
                <a:latin typeface="Trebuchet MS"/>
                <a:cs typeface="Trebuchet MS"/>
              </a:rPr>
              <a:t>о</a:t>
            </a:r>
            <a:r>
              <a:rPr sz="1400" b="1" spc="-90" dirty="0">
                <a:latin typeface="Trebuchet MS"/>
                <a:cs typeface="Trebuchet MS"/>
              </a:rPr>
              <a:t>ц</a:t>
            </a:r>
            <a:r>
              <a:rPr sz="1400" b="1" spc="-150" dirty="0">
                <a:latin typeface="Trebuchet MS"/>
                <a:cs typeface="Trebuchet MS"/>
              </a:rPr>
              <a:t>и</a:t>
            </a:r>
            <a:r>
              <a:rPr sz="1400" b="1" spc="-95" dirty="0">
                <a:latin typeface="Trebuchet MS"/>
                <a:cs typeface="Trebuchet MS"/>
              </a:rPr>
              <a:t>а</a:t>
            </a:r>
            <a:r>
              <a:rPr sz="1400" b="1" spc="-90" dirty="0">
                <a:latin typeface="Trebuchet MS"/>
                <a:cs typeface="Trebuchet MS"/>
              </a:rPr>
              <a:t>ц</a:t>
            </a:r>
            <a:r>
              <a:rPr sz="1400" b="1" spc="-150" dirty="0">
                <a:latin typeface="Trebuchet MS"/>
                <a:cs typeface="Trebuchet MS"/>
              </a:rPr>
              <a:t>и</a:t>
            </a:r>
            <a:r>
              <a:rPr sz="1400" b="1" spc="-145" dirty="0">
                <a:latin typeface="Trebuchet MS"/>
                <a:cs typeface="Trebuchet MS"/>
              </a:rPr>
              <a:t>и</a:t>
            </a:r>
            <a:r>
              <a:rPr sz="1400" b="1" spc="-100" dirty="0">
                <a:latin typeface="Trebuchet MS"/>
                <a:cs typeface="Trebuchet MS"/>
              </a:rPr>
              <a:t> </a:t>
            </a:r>
            <a:r>
              <a:rPr sz="1400" b="1" spc="-155" dirty="0">
                <a:latin typeface="Trebuchet MS"/>
                <a:cs typeface="Trebuchet MS"/>
              </a:rPr>
              <a:t>Т</a:t>
            </a:r>
            <a:r>
              <a:rPr sz="1400" b="1" spc="-145" dirty="0">
                <a:latin typeface="Trebuchet MS"/>
                <a:cs typeface="Trebuchet MS"/>
              </a:rPr>
              <a:t>О</a:t>
            </a:r>
            <a:r>
              <a:rPr sz="1400" b="1" spc="-60" dirty="0">
                <a:latin typeface="Trebuchet MS"/>
                <a:cs typeface="Trebuchet MS"/>
              </a:rPr>
              <a:t>С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00" b="1" spc="-80" dirty="0">
                <a:latin typeface="Trebuchet MS"/>
                <a:cs typeface="Trebuchet MS"/>
              </a:rPr>
              <a:t>П</a:t>
            </a:r>
            <a:r>
              <a:rPr sz="1400" b="1" spc="-135" dirty="0">
                <a:latin typeface="Trebuchet MS"/>
                <a:cs typeface="Trebuchet MS"/>
              </a:rPr>
              <a:t>р</a:t>
            </a:r>
            <a:r>
              <a:rPr sz="1400" b="1" spc="-145" dirty="0">
                <a:latin typeface="Trebuchet MS"/>
                <a:cs typeface="Trebuchet MS"/>
              </a:rPr>
              <a:t>е</a:t>
            </a:r>
            <a:r>
              <a:rPr sz="1400" b="1" spc="-90" dirty="0">
                <a:latin typeface="Trebuchet MS"/>
                <a:cs typeface="Trebuchet MS"/>
              </a:rPr>
              <a:t>д</a:t>
            </a:r>
            <a:r>
              <a:rPr sz="1400" b="1" spc="-85" dirty="0">
                <a:latin typeface="Trebuchet MS"/>
                <a:cs typeface="Trebuchet MS"/>
              </a:rPr>
              <a:t>с</a:t>
            </a:r>
            <a:r>
              <a:rPr sz="1400" b="1" spc="-145" dirty="0">
                <a:latin typeface="Trebuchet MS"/>
                <a:cs typeface="Trebuchet MS"/>
              </a:rPr>
              <a:t>е</a:t>
            </a:r>
            <a:r>
              <a:rPr sz="1400" b="1" spc="-90" dirty="0">
                <a:latin typeface="Trebuchet MS"/>
                <a:cs typeface="Trebuchet MS"/>
              </a:rPr>
              <a:t>д</a:t>
            </a:r>
            <a:r>
              <a:rPr sz="1400" b="1" spc="-95" dirty="0">
                <a:latin typeface="Trebuchet MS"/>
                <a:cs typeface="Trebuchet MS"/>
              </a:rPr>
              <a:t>а</a:t>
            </a:r>
            <a:r>
              <a:rPr sz="1400" b="1" spc="-55" dirty="0">
                <a:latin typeface="Trebuchet MS"/>
                <a:cs typeface="Trebuchet MS"/>
              </a:rPr>
              <a:t>т</a:t>
            </a:r>
            <a:r>
              <a:rPr sz="1400" b="1" spc="-145" dirty="0">
                <a:latin typeface="Trebuchet MS"/>
                <a:cs typeface="Trebuchet MS"/>
              </a:rPr>
              <a:t>ел</a:t>
            </a:r>
            <a:r>
              <a:rPr sz="1400" b="1" spc="-70" dirty="0">
                <a:latin typeface="Trebuchet MS"/>
                <a:cs typeface="Trebuchet MS"/>
              </a:rPr>
              <a:t>ь</a:t>
            </a:r>
            <a:r>
              <a:rPr sz="1400" b="1" spc="-100" dirty="0">
                <a:latin typeface="Trebuchet MS"/>
                <a:cs typeface="Trebuchet MS"/>
              </a:rPr>
              <a:t> </a:t>
            </a:r>
            <a:r>
              <a:rPr sz="1400" b="1" spc="-135" dirty="0">
                <a:latin typeface="Trebuchet MS"/>
                <a:cs typeface="Trebuchet MS"/>
              </a:rPr>
              <a:t>р</a:t>
            </a:r>
            <a:r>
              <a:rPr sz="1400" b="1" spc="-145" dirty="0">
                <a:latin typeface="Trebuchet MS"/>
                <a:cs typeface="Trebuchet MS"/>
              </a:rPr>
              <a:t>е</a:t>
            </a:r>
            <a:r>
              <a:rPr sz="1400" b="1" spc="-135" dirty="0">
                <a:latin typeface="Trebuchet MS"/>
                <a:cs typeface="Trebuchet MS"/>
              </a:rPr>
              <a:t>г</a:t>
            </a:r>
            <a:r>
              <a:rPr sz="1400" b="1" spc="-150" dirty="0">
                <a:latin typeface="Trebuchet MS"/>
                <a:cs typeface="Trebuchet MS"/>
              </a:rPr>
              <a:t>и</a:t>
            </a:r>
            <a:r>
              <a:rPr sz="1400" b="1" spc="-110" dirty="0">
                <a:latin typeface="Trebuchet MS"/>
                <a:cs typeface="Trebuchet MS"/>
              </a:rPr>
              <a:t>о</a:t>
            </a:r>
            <a:r>
              <a:rPr sz="1400" b="1" spc="-140" dirty="0">
                <a:latin typeface="Trebuchet MS"/>
                <a:cs typeface="Trebuchet MS"/>
              </a:rPr>
              <a:t>н</a:t>
            </a:r>
            <a:r>
              <a:rPr sz="1400" b="1" spc="-95" dirty="0">
                <a:latin typeface="Trebuchet MS"/>
                <a:cs typeface="Trebuchet MS"/>
              </a:rPr>
              <a:t>а</a:t>
            </a:r>
            <a:r>
              <a:rPr sz="1400" b="1" spc="-145" dirty="0">
                <a:latin typeface="Trebuchet MS"/>
                <a:cs typeface="Trebuchet MS"/>
              </a:rPr>
              <a:t>л</a:t>
            </a:r>
            <a:r>
              <a:rPr sz="1400" b="1" spc="-75" dirty="0">
                <a:latin typeface="Trebuchet MS"/>
                <a:cs typeface="Trebuchet MS"/>
              </a:rPr>
              <a:t>ь</a:t>
            </a:r>
            <a:r>
              <a:rPr sz="1400" b="1" spc="-140" dirty="0">
                <a:latin typeface="Trebuchet MS"/>
                <a:cs typeface="Trebuchet MS"/>
              </a:rPr>
              <a:t>н</a:t>
            </a:r>
            <a:r>
              <a:rPr sz="1400" b="1" spc="-110" dirty="0">
                <a:latin typeface="Trebuchet MS"/>
                <a:cs typeface="Trebuchet MS"/>
              </a:rPr>
              <a:t>о</a:t>
            </a:r>
            <a:r>
              <a:rPr sz="1400" b="1" spc="-145" dirty="0">
                <a:latin typeface="Trebuchet MS"/>
                <a:cs typeface="Trebuchet MS"/>
              </a:rPr>
              <a:t>й</a:t>
            </a:r>
            <a:r>
              <a:rPr sz="1400" b="1" spc="-100" dirty="0">
                <a:latin typeface="Trebuchet MS"/>
                <a:cs typeface="Trebuchet MS"/>
              </a:rPr>
              <a:t> </a:t>
            </a:r>
            <a:r>
              <a:rPr sz="1400" b="1" spc="-65" dirty="0">
                <a:latin typeface="Trebuchet MS"/>
                <a:cs typeface="Trebuchet MS"/>
              </a:rPr>
              <a:t>А</a:t>
            </a:r>
            <a:r>
              <a:rPr sz="1400" b="1" spc="-85" dirty="0">
                <a:latin typeface="Trebuchet MS"/>
                <a:cs typeface="Trebuchet MS"/>
              </a:rPr>
              <a:t>сс</a:t>
            </a:r>
            <a:r>
              <a:rPr sz="1400" b="1" spc="-110" dirty="0">
                <a:latin typeface="Trebuchet MS"/>
                <a:cs typeface="Trebuchet MS"/>
              </a:rPr>
              <a:t>о</a:t>
            </a:r>
            <a:r>
              <a:rPr sz="1400" b="1" spc="-90" dirty="0">
                <a:latin typeface="Trebuchet MS"/>
                <a:cs typeface="Trebuchet MS"/>
              </a:rPr>
              <a:t>ц</a:t>
            </a:r>
            <a:r>
              <a:rPr sz="1400" b="1" spc="-150" dirty="0">
                <a:latin typeface="Trebuchet MS"/>
                <a:cs typeface="Trebuchet MS"/>
              </a:rPr>
              <a:t>и</a:t>
            </a:r>
            <a:r>
              <a:rPr sz="1400" b="1" spc="-95" dirty="0">
                <a:latin typeface="Trebuchet MS"/>
                <a:cs typeface="Trebuchet MS"/>
              </a:rPr>
              <a:t>а</a:t>
            </a:r>
            <a:r>
              <a:rPr sz="1400" b="1" spc="-90" dirty="0">
                <a:latin typeface="Trebuchet MS"/>
                <a:cs typeface="Trebuchet MS"/>
              </a:rPr>
              <a:t>ц</a:t>
            </a:r>
            <a:r>
              <a:rPr sz="1400" b="1" spc="-150" dirty="0">
                <a:latin typeface="Trebuchet MS"/>
                <a:cs typeface="Trebuchet MS"/>
              </a:rPr>
              <a:t>и</a:t>
            </a:r>
            <a:r>
              <a:rPr sz="1400" b="1" spc="-145" dirty="0">
                <a:latin typeface="Trebuchet MS"/>
                <a:cs typeface="Trebuchet MS"/>
              </a:rPr>
              <a:t>и</a:t>
            </a:r>
            <a:r>
              <a:rPr sz="1400" b="1" spc="-100" dirty="0">
                <a:latin typeface="Trebuchet MS"/>
                <a:cs typeface="Trebuchet MS"/>
              </a:rPr>
              <a:t> </a:t>
            </a:r>
            <a:r>
              <a:rPr sz="1400" b="1" spc="-155" dirty="0">
                <a:latin typeface="Trebuchet MS"/>
                <a:cs typeface="Trebuchet MS"/>
              </a:rPr>
              <a:t>Т</a:t>
            </a:r>
            <a:r>
              <a:rPr sz="1400" b="1" spc="-145" dirty="0">
                <a:latin typeface="Trebuchet MS"/>
                <a:cs typeface="Trebuchet MS"/>
              </a:rPr>
              <a:t>О</a:t>
            </a:r>
            <a:r>
              <a:rPr sz="1400" b="1" spc="-60" dirty="0">
                <a:latin typeface="Trebuchet MS"/>
                <a:cs typeface="Trebuchet MS"/>
              </a:rPr>
              <a:t>С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7960" y="5373159"/>
            <a:ext cx="18853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40" dirty="0">
                <a:latin typeface="Trebuchet MS"/>
                <a:cs typeface="Trebuchet MS"/>
              </a:rPr>
              <a:t>В.В.Сидоров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874188" y="654923"/>
            <a:ext cx="2312670" cy="3937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80"/>
              </a:spcBef>
            </a:pPr>
            <a:r>
              <a:rPr sz="1200" spc="105" dirty="0">
                <a:latin typeface="Calibri"/>
                <a:cs typeface="Calibri"/>
              </a:rPr>
              <a:t>Ассоциация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ТОС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Ульяновской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области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51426" y="235942"/>
            <a:ext cx="4987596" cy="77200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b="1" spc="-165" dirty="0">
                <a:latin typeface="Trebuchet MS"/>
                <a:cs typeface="Trebuchet MS"/>
              </a:rPr>
              <a:t>Ассоциация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200" dirty="0">
                <a:latin typeface="Trebuchet MS"/>
                <a:cs typeface="Trebuchet MS"/>
              </a:rPr>
              <a:t>ТОС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60" dirty="0">
                <a:latin typeface="Trebuchet MS"/>
                <a:cs typeface="Trebuchet MS"/>
              </a:rPr>
              <a:t>Ульяновской  </a:t>
            </a:r>
            <a:r>
              <a:rPr sz="2400" b="1" spc="-175" dirty="0">
                <a:latin typeface="Trebuchet MS"/>
                <a:cs typeface="Trebuchet MS"/>
              </a:rPr>
              <a:t>области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90" dirty="0">
                <a:latin typeface="Trebuchet MS"/>
                <a:cs typeface="Trebuchet MS"/>
              </a:rPr>
              <a:t>сегодня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sz="4800" b="1" spc="65" dirty="0">
                <a:latin typeface="Arial"/>
                <a:cs typeface="Arial"/>
              </a:rPr>
              <a:t>0</a:t>
            </a:r>
            <a:r>
              <a:rPr lang="ru-RU" sz="4800" b="1" spc="70" dirty="0">
                <a:latin typeface="Arial"/>
                <a:cs typeface="Arial"/>
              </a:rPr>
              <a:t>9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90915" y="1162264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Развитие движения «Волонтеры ТОС»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6875" y="1718878"/>
            <a:ext cx="4782491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/>
              <a:t>ТОСы</a:t>
            </a:r>
            <a:r>
              <a:rPr lang="ru-RU" sz="2000" b="1" dirty="0"/>
              <a:t> региона </a:t>
            </a:r>
            <a:r>
              <a:rPr lang="ru-RU" sz="2000" dirty="0"/>
              <a:t>подключились к сбору гуманитарной помощи для жителей Донбасса и мобилизованных граждан.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/>
              <a:t>Пункты приёма гуманитарной помощи </a:t>
            </a:r>
            <a:r>
              <a:rPr lang="ru-RU" sz="2000" dirty="0"/>
              <a:t>открыты почти во всех  районах Ульяновской области на базе ТОС.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ТОС взяли под опеку семьи мобилизованных.</a:t>
            </a:r>
          </a:p>
        </p:txBody>
      </p:sp>
      <p:pic>
        <p:nvPicPr>
          <p:cNvPr id="4098" name="Picture 2" descr="https://sun9-9.userapi.com/impg/cOAA3_mMHG15goTzwL837qHzwTrnxp6rUKRddg/IJPnbMQbeLs.jpg?size=1280x814&amp;quality=95&amp;sign=1ef30a841eede234b9848a8780dfaae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9" y="2057400"/>
            <a:ext cx="2193833" cy="146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73.userapi.com/impg/6laLHb404ZhxZiV9Tk4ZWsg2j1ACM3ad5LCRiA/UdvaPiMcmxY.jpg?size=2560x1920&amp;quality=95&amp;sign=db7a4f6441eee80426bfc161cf2977b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8" y="3657600"/>
            <a:ext cx="2211824" cy="165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10.userapi.com/impg/V0BVSevcal05YwOAP2k4otGeuR0uAdnstTgvNw/c_DUiwAnHrU.jpg?size=1600x1600&amp;quality=95&amp;sign=ce7e4e8f3827a5c1aff5302b7e8a1a5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58" y="1676015"/>
            <a:ext cx="2193457" cy="219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57.userapi.com/impg/mBXVlHEXC9qbaOTXZshm-A6y3KwrLjoKs8I9JA/ObxVoK9BxOc.jpg?size=1600x1200&amp;quality=95&amp;sign=2d969b00adc611177ef3d7df65c6f47e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58" y="3983113"/>
            <a:ext cx="2193457" cy="164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6875" y="5443758"/>
            <a:ext cx="478249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/>
              <a:t>В 2023 году </a:t>
            </a:r>
            <a:r>
              <a:rPr lang="ru-RU" dirty="0"/>
              <a:t> работа в данном направлении продолжается.</a:t>
            </a:r>
          </a:p>
        </p:txBody>
      </p:sp>
    </p:spTree>
    <p:extLst>
      <p:ext uri="{BB962C8B-B14F-4D97-AF65-F5344CB8AC3E}">
        <p14:creationId xmlns:p14="http://schemas.microsoft.com/office/powerpoint/2010/main" val="83529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874188" y="654923"/>
            <a:ext cx="2312670" cy="3937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80"/>
              </a:spcBef>
            </a:pPr>
            <a:r>
              <a:rPr sz="1200" spc="105" dirty="0">
                <a:latin typeface="Calibri"/>
                <a:cs typeface="Calibri"/>
              </a:rPr>
              <a:t>Ассоциация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ТОС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Ульяновской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области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51426" y="235942"/>
            <a:ext cx="4987596" cy="77200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b="1" spc="-165" dirty="0">
                <a:latin typeface="Trebuchet MS"/>
                <a:cs typeface="Trebuchet MS"/>
              </a:rPr>
              <a:t>Ассоциация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200" dirty="0">
                <a:latin typeface="Trebuchet MS"/>
                <a:cs typeface="Trebuchet MS"/>
              </a:rPr>
              <a:t>ТОС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60" dirty="0">
                <a:latin typeface="Trebuchet MS"/>
                <a:cs typeface="Trebuchet MS"/>
              </a:rPr>
              <a:t>Ульяновской  </a:t>
            </a:r>
            <a:r>
              <a:rPr sz="2400" b="1" spc="-175" dirty="0">
                <a:latin typeface="Trebuchet MS"/>
                <a:cs typeface="Trebuchet MS"/>
              </a:rPr>
              <a:t>области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90" dirty="0">
                <a:latin typeface="Trebuchet MS"/>
                <a:cs typeface="Trebuchet MS"/>
              </a:rPr>
              <a:t>сегодня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lang="ru-RU" sz="4800" b="1" spc="65" dirty="0">
                <a:latin typeface="Arial"/>
                <a:cs typeface="Arial"/>
              </a:rPr>
              <a:t>10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90915" y="1431639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Мероприятия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7261" y="2057400"/>
            <a:ext cx="4325291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u="sng" dirty="0"/>
              <a:t>В 2022 году</a:t>
            </a:r>
            <a:r>
              <a:rPr lang="ru-RU" sz="2000" b="1" dirty="0"/>
              <a:t> </a:t>
            </a:r>
            <a:r>
              <a:rPr lang="ru-RU" sz="2000" dirty="0"/>
              <a:t>на территории Ульяновской области проведено 48 объединяющих мероприятий с охватом участников более 3 тыс. человек.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u="sng" dirty="0"/>
              <a:t>В 2023 году</a:t>
            </a:r>
            <a:r>
              <a:rPr lang="ru-RU" sz="2000" b="1" dirty="0"/>
              <a:t> </a:t>
            </a:r>
            <a:r>
              <a:rPr lang="ru-RU" sz="2000" dirty="0"/>
              <a:t>планируется увеличить охват участников до 5 тыс. человек. </a:t>
            </a:r>
          </a:p>
        </p:txBody>
      </p:sp>
      <p:pic>
        <p:nvPicPr>
          <p:cNvPr id="3074" name="Picture 2" descr="https://sun9-81.userapi.com/impg/Mgx85zmOtwEPHA3TnXYMXkJq5kHdR2aE4YN9hQ/bgwuJWvuHAY.jpg?size=2560x1920&amp;quality=95&amp;sign=5c343e30e83a3e2b2cd6ecc046402cd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8" y="1600200"/>
            <a:ext cx="2544941" cy="19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85.userapi.com/impg/S_-YvMQSj3fV_ws4gncPtsj-ubVPZXPnjP7B6w/oRsvbHfjVoU.jpg?size=2560x1920&amp;quality=95&amp;sign=e1eae2bcfa2069c6b7b348742244cc4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99" y="1831749"/>
            <a:ext cx="2430801" cy="176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52.userapi.com/impg/USRoEelpkKSkxNQlN0ctExZ6d8REua6B9V-0og/I-x9JfoFz3M.jpg?size=2560x1707&amp;quality=95&amp;sign=f8a36304900bf1461e3c4c7f80a53f44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2" y="4519582"/>
            <a:ext cx="2478442" cy="16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39.userapi.com/impg/X6Z5wf4i5RRUtCW4jdTQXD09RHN6eocq45ymYg/zRy2QT_bbok.jpg?size=2560x1920&amp;quality=95&amp;sign=d244dcdcf370814cdd948a38c3d407e2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16" y="4256216"/>
            <a:ext cx="2409984" cy="182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un9-60.userapi.com/impg/UR3DSUa1UDUaDwvpNG6_b91117YLrplZ-3HY-Q/Kmn31t4bYKI.jpg?size=2560x1379&amp;quality=95&amp;sign=35dd2aa2e1961c8bc9180e3ae4c4af7f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32" y="4717851"/>
            <a:ext cx="3749787" cy="201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57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874188" y="654923"/>
            <a:ext cx="2312670" cy="3937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80"/>
              </a:spcBef>
            </a:pPr>
            <a:r>
              <a:rPr sz="1200" spc="105" dirty="0">
                <a:latin typeface="Calibri"/>
                <a:cs typeface="Calibri"/>
              </a:rPr>
              <a:t>Ассоциация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ТОС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Ульяновской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области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51426" y="235942"/>
            <a:ext cx="4987596" cy="77200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b="1" spc="-165" dirty="0">
                <a:latin typeface="Trebuchet MS"/>
                <a:cs typeface="Trebuchet MS"/>
              </a:rPr>
              <a:t>Ассоциация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200" dirty="0">
                <a:latin typeface="Trebuchet MS"/>
                <a:cs typeface="Trebuchet MS"/>
              </a:rPr>
              <a:t>ТОС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60" dirty="0">
                <a:latin typeface="Trebuchet MS"/>
                <a:cs typeface="Trebuchet MS"/>
              </a:rPr>
              <a:t>Ульяновской  </a:t>
            </a:r>
            <a:r>
              <a:rPr sz="2400" b="1" spc="-175" dirty="0">
                <a:latin typeface="Trebuchet MS"/>
                <a:cs typeface="Trebuchet MS"/>
              </a:rPr>
              <a:t>области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90" dirty="0">
                <a:latin typeface="Trebuchet MS"/>
                <a:cs typeface="Trebuchet MS"/>
              </a:rPr>
              <a:t>сегодня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lang="ru-RU" sz="4800" b="1" spc="65" dirty="0">
                <a:latin typeface="Arial"/>
                <a:cs typeface="Arial"/>
              </a:rPr>
              <a:t>11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</a:t>
            </a:r>
            <a:r>
              <a:rPr lang="ru-RU" spc="110" dirty="0">
                <a:latin typeface="Calibri"/>
                <a:cs typeface="Calibri"/>
              </a:rPr>
              <a:t>23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19600" y="1406823"/>
            <a:ext cx="384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rebuchet MS" panose="020B0603020202020204" pitchFamily="34" charset="0"/>
              </a:rPr>
              <a:t>Всероссийский конкурс </a:t>
            </a:r>
          </a:p>
          <a:p>
            <a:pPr algn="ctr"/>
            <a:r>
              <a:rPr lang="ru-RU" sz="2400" b="1" dirty="0" smtClean="0">
                <a:latin typeface="Trebuchet MS" panose="020B0603020202020204" pitchFamily="34" charset="0"/>
              </a:rPr>
              <a:t>«Лучшая практика ТОС»</a:t>
            </a:r>
            <a:endParaRPr lang="ru-RU" sz="2400" b="1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9224" y="2564577"/>
            <a:ext cx="496324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Ассоциация ТОС Ульяновской области</a:t>
            </a:r>
          </a:p>
          <a:p>
            <a:r>
              <a:rPr lang="ru-RU" sz="2000" dirty="0"/>
              <a:t>з</a:t>
            </a:r>
            <a:r>
              <a:rPr lang="ru-RU" sz="2000" dirty="0" smtClean="0"/>
              <a:t>аняла </a:t>
            </a:r>
            <a:r>
              <a:rPr lang="ru-RU" sz="2000" b="1" dirty="0" smtClean="0"/>
              <a:t>1 место </a:t>
            </a:r>
            <a:r>
              <a:rPr lang="ru-RU" sz="2000" dirty="0" smtClean="0"/>
              <a:t>во Всероссийском конкурсе среди 25 региональных Ассоциаций ТОС Российской Федерации.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63630" y="4334272"/>
            <a:ext cx="4980448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Ульяновская область вошла в пятёрку лучших субъектов Российской Федерации по поддержке движения ТОС.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026" name="Picture 2" descr="https://sun9-51.userapi.com/impg/KMp60tR3f6yElekGAgUCkbxVQyERnaILDqsriQ/UoTIgZ-W7nE.jpg?size=1800x1350&amp;quality=95&amp;sign=8ff285e52f6d93def732816280c1d55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181415"/>
            <a:ext cx="3200709" cy="240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6.userapi.com/impg/-UeZ0Huh9ZxffKK2uXxi5c0Ze3VgF0wxj3JuEg/5TApX2dmg3g.jpg?size=1800x1350&amp;quality=95&amp;sign=64b7e5662b114e0bf7b88df08a5270fa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t="11832" r="7898" b="9489"/>
          <a:stretch/>
        </p:blipFill>
        <p:spPr bwMode="auto">
          <a:xfrm>
            <a:off x="457199" y="169852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0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874188" y="654923"/>
            <a:ext cx="2312670" cy="3937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80"/>
              </a:spcBef>
            </a:pPr>
            <a:r>
              <a:rPr sz="1200" spc="105" dirty="0">
                <a:latin typeface="Calibri"/>
                <a:cs typeface="Calibri"/>
              </a:rPr>
              <a:t>Ассоциация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ТОС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Ульяновской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области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51426" y="235942"/>
            <a:ext cx="4987596" cy="77200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b="1" spc="-165" dirty="0">
                <a:latin typeface="Trebuchet MS"/>
                <a:cs typeface="Trebuchet MS"/>
              </a:rPr>
              <a:t>Ассоциация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200" dirty="0">
                <a:latin typeface="Trebuchet MS"/>
                <a:cs typeface="Trebuchet MS"/>
              </a:rPr>
              <a:t>ТОС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60" dirty="0">
                <a:latin typeface="Trebuchet MS"/>
                <a:cs typeface="Trebuchet MS"/>
              </a:rPr>
              <a:t>Ульяновской  </a:t>
            </a:r>
            <a:r>
              <a:rPr sz="2400" b="1" spc="-175" dirty="0">
                <a:latin typeface="Trebuchet MS"/>
                <a:cs typeface="Trebuchet MS"/>
              </a:rPr>
              <a:t>области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90" dirty="0">
                <a:latin typeface="Trebuchet MS"/>
                <a:cs typeface="Trebuchet MS"/>
              </a:rPr>
              <a:t>сегодня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lang="ru-RU" sz="4800" b="1" spc="65" dirty="0">
                <a:latin typeface="Arial"/>
                <a:cs typeface="Arial"/>
              </a:rPr>
              <a:t>11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</a:t>
            </a:r>
            <a:r>
              <a:rPr lang="ru-RU" spc="110" dirty="0">
                <a:latin typeface="Calibri"/>
                <a:cs typeface="Calibri"/>
              </a:rPr>
              <a:t>23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42206" y="1134590"/>
            <a:ext cx="6100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rebuchet MS" panose="020B0603020202020204" pitchFamily="34" charset="0"/>
              </a:rPr>
              <a:t>Всероссийский конкурс </a:t>
            </a:r>
          </a:p>
          <a:p>
            <a:pPr algn="ctr"/>
            <a:r>
              <a:rPr lang="ru-RU" sz="2400" b="1" dirty="0">
                <a:latin typeface="Trebuchet MS" panose="020B0603020202020204" pitchFamily="34" charset="0"/>
              </a:rPr>
              <a:t>«Лучшая практика ТОС</a:t>
            </a:r>
            <a:r>
              <a:rPr lang="ru-RU" sz="2400" b="1" dirty="0" smtClean="0">
                <a:latin typeface="Trebuchet MS" panose="020B0603020202020204" pitchFamily="34" charset="0"/>
              </a:rPr>
              <a:t>» 2022 года</a:t>
            </a:r>
            <a:endParaRPr lang="ru-RU" sz="2400" b="1" dirty="0">
              <a:latin typeface="Trebuchet MS" panose="020B0603020202020204" pitchFamily="34" charset="0"/>
            </a:endParaRPr>
          </a:p>
          <a:p>
            <a:pPr algn="ctr"/>
            <a:endParaRPr lang="ru-RU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3426" y="2209800"/>
            <a:ext cx="5177701" cy="3754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ТОС </a:t>
            </a:r>
            <a:r>
              <a:rPr lang="ru-RU" sz="1400" b="1" dirty="0"/>
              <a:t>«Мостовая Слобода» города Ульяновска </a:t>
            </a:r>
            <a:r>
              <a:rPr lang="ru-RU" sz="1400" dirty="0"/>
              <a:t>– первое место   в номинации «Социальная поддержка населения»,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ТОС «Связь» города Ульяновска </a:t>
            </a:r>
            <a:r>
              <a:rPr lang="ru-RU" sz="1400" dirty="0"/>
              <a:t>– второе место в номинации «Благоустройство и экология»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ТОС «Андреевское» </a:t>
            </a:r>
            <a:r>
              <a:rPr lang="ru-RU" sz="1400" b="1" dirty="0" err="1"/>
              <a:t>Чердаклинского</a:t>
            </a:r>
            <a:r>
              <a:rPr lang="ru-RU" sz="1400" b="1" dirty="0"/>
              <a:t> района </a:t>
            </a:r>
            <a:r>
              <a:rPr lang="ru-RU" sz="1400" dirty="0"/>
              <a:t>– второе место в номинации «Социальная поддержка населения» среди сельских ТОС;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ТОС «Наш дом» </a:t>
            </a:r>
            <a:r>
              <a:rPr lang="ru-RU" sz="1400" b="1" dirty="0" err="1"/>
              <a:t>Майнского</a:t>
            </a:r>
            <a:r>
              <a:rPr lang="ru-RU" sz="1400" b="1" dirty="0"/>
              <a:t> </a:t>
            </a:r>
            <a:r>
              <a:rPr lang="ru-RU" sz="1400" b="1" dirty="0" smtClean="0"/>
              <a:t>района </a:t>
            </a:r>
            <a:r>
              <a:rPr lang="ru-RU" sz="1400" dirty="0"/>
              <a:t>- второе место в номинации «</a:t>
            </a:r>
            <a:r>
              <a:rPr lang="ru-RU" sz="1400" dirty="0" err="1"/>
              <a:t>Межпоколенческие</a:t>
            </a:r>
            <a:r>
              <a:rPr lang="ru-RU" sz="1400" dirty="0"/>
              <a:t> связи»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ТОС «</a:t>
            </a:r>
            <a:r>
              <a:rPr lang="ru-RU" sz="1400" b="1" dirty="0" err="1"/>
              <a:t>Полдомасово</a:t>
            </a:r>
            <a:r>
              <a:rPr lang="ru-RU" sz="1400" b="1" dirty="0"/>
              <a:t>» Ульяновского района </a:t>
            </a:r>
            <a:r>
              <a:rPr lang="ru-RU" sz="1400" dirty="0"/>
              <a:t>– третье место в </a:t>
            </a:r>
            <a:r>
              <a:rPr lang="ru-RU" sz="1400" b="1" dirty="0"/>
              <a:t>номинации «Формирование здорового образа жизни»,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ТОС «Октябрьский» Радищевского района </a:t>
            </a:r>
            <a:r>
              <a:rPr lang="ru-RU" sz="1400" dirty="0"/>
              <a:t>- третье место в номинации «</a:t>
            </a:r>
            <a:r>
              <a:rPr lang="ru-RU" sz="1400" dirty="0" err="1"/>
              <a:t>Межпоколенческие</a:t>
            </a:r>
            <a:r>
              <a:rPr lang="ru-RU" sz="1400" dirty="0"/>
              <a:t> связи»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ТОС </a:t>
            </a:r>
            <a:r>
              <a:rPr lang="ru-RU" sz="1400" b="1" dirty="0"/>
              <a:t>«Октябрьский» </a:t>
            </a:r>
            <a:r>
              <a:rPr lang="ru-RU" sz="1400" b="1" dirty="0" err="1"/>
              <a:t>Чердаклинского</a:t>
            </a:r>
            <a:r>
              <a:rPr lang="ru-RU" sz="1400" b="1" dirty="0"/>
              <a:t> района </a:t>
            </a:r>
            <a:r>
              <a:rPr lang="ru-RU" sz="1400" dirty="0"/>
              <a:t>- четвертое место в номинации «Местные художественные промыслы;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ТОС «Надежда» </a:t>
            </a:r>
            <a:r>
              <a:rPr lang="ru-RU" sz="1400" b="1" dirty="0" err="1"/>
              <a:t>Инзенского</a:t>
            </a:r>
            <a:r>
              <a:rPr lang="ru-RU" sz="1400" b="1" dirty="0"/>
              <a:t> района </a:t>
            </a:r>
            <a:r>
              <a:rPr lang="ru-RU" sz="1400" dirty="0"/>
              <a:t>– пятое место в номинации «Лучший председатель ТОС» </a:t>
            </a:r>
          </a:p>
        </p:txBody>
      </p:sp>
      <p:pic>
        <p:nvPicPr>
          <p:cNvPr id="2050" name="Picture 2" descr="https://sun9-52.userapi.com/impg/kI1RnPeR-yFd9IBaKUU3-bpiIbAJ01JCc-PXNQ/QtwfLjL_txo.jpg?size=1600x1200&amp;quality=95&amp;sign=aa35223f5343b19c02cd149c292358c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06" y="1734863"/>
            <a:ext cx="3245594" cy="243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5.userapi.com/impg/NBcttZ1GlNHEBLOz1FmQ0lJwGdcSRO7AGfbaDQ/B5NY58QLANo.jpg?size=1600x1200&amp;quality=95&amp;sign=ee612b9f3d448fbaea385e72d2ec6a5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05" y="4385143"/>
            <a:ext cx="3248996" cy="24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1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2002467"/>
            <a:ext cx="6537236" cy="723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410" marR="5080" indent="-93345">
              <a:lnSpc>
                <a:spcPct val="117100"/>
              </a:lnSpc>
              <a:spcBef>
                <a:spcPts val="95"/>
              </a:spcBef>
            </a:pPr>
            <a:r>
              <a:rPr spc="-160" dirty="0"/>
              <a:t>С</a:t>
            </a:r>
            <a:r>
              <a:rPr spc="-195" dirty="0"/>
              <a:t>П</a:t>
            </a:r>
            <a:r>
              <a:rPr spc="-155" dirty="0"/>
              <a:t>А</a:t>
            </a:r>
            <a:r>
              <a:rPr spc="-160" dirty="0"/>
              <a:t>С</a:t>
            </a:r>
            <a:r>
              <a:rPr spc="-380" dirty="0"/>
              <a:t>И</a:t>
            </a:r>
            <a:r>
              <a:rPr spc="-204" dirty="0"/>
              <a:t>Б</a:t>
            </a:r>
            <a:r>
              <a:rPr spc="-385" dirty="0"/>
              <a:t>О</a:t>
            </a:r>
            <a:r>
              <a:rPr spc="-280" dirty="0"/>
              <a:t> </a:t>
            </a:r>
            <a:r>
              <a:rPr spc="-60" dirty="0"/>
              <a:t>З</a:t>
            </a:r>
            <a:r>
              <a:rPr spc="-100" dirty="0"/>
              <a:t>А  </a:t>
            </a:r>
            <a:r>
              <a:rPr spc="-270" dirty="0"/>
              <a:t>ВНИМАНИЕ!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4188" y="654926"/>
            <a:ext cx="2312670" cy="3937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80"/>
              </a:spcBef>
            </a:pPr>
            <a:r>
              <a:rPr sz="1200" spc="60" dirty="0">
                <a:latin typeface="Trebuchet MS"/>
                <a:cs typeface="Trebuchet MS"/>
              </a:rPr>
              <a:t>Ассоциация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45" dirty="0">
                <a:latin typeface="Trebuchet MS"/>
                <a:cs typeface="Trebuchet MS"/>
              </a:rPr>
              <a:t>ТОС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65" dirty="0">
                <a:latin typeface="Trebuchet MS"/>
                <a:cs typeface="Trebuchet MS"/>
              </a:rPr>
              <a:t>Ульяновской </a:t>
            </a:r>
            <a:r>
              <a:rPr sz="1200" spc="-34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области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8125" y="3270863"/>
            <a:ext cx="5688965" cy="14775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b="1" spc="-75" dirty="0">
                <a:latin typeface="Trebuchet MS"/>
                <a:cs typeface="Trebuchet MS"/>
              </a:rPr>
              <a:t>Н</a:t>
            </a:r>
            <a:r>
              <a:rPr sz="1200" b="1" spc="-70" dirty="0">
                <a:latin typeface="Trebuchet MS"/>
                <a:cs typeface="Trebuchet MS"/>
              </a:rPr>
              <a:t>аш</a:t>
            </a:r>
            <a:r>
              <a:rPr sz="1200" b="1" spc="-110" dirty="0">
                <a:latin typeface="Trebuchet MS"/>
                <a:cs typeface="Trebuchet MS"/>
              </a:rPr>
              <a:t>и</a:t>
            </a:r>
            <a:r>
              <a:rPr sz="1200" b="1" spc="-80" dirty="0">
                <a:latin typeface="Trebuchet MS"/>
                <a:cs typeface="Trebuchet MS"/>
              </a:rPr>
              <a:t> </a:t>
            </a:r>
            <a:r>
              <a:rPr sz="1200" b="1" spc="-45" dirty="0">
                <a:latin typeface="Trebuchet MS"/>
                <a:cs typeface="Trebuchet MS"/>
              </a:rPr>
              <a:t>к</a:t>
            </a:r>
            <a:r>
              <a:rPr sz="1200" b="1" spc="-80" dirty="0">
                <a:latin typeface="Trebuchet MS"/>
                <a:cs typeface="Trebuchet MS"/>
              </a:rPr>
              <a:t>о</a:t>
            </a:r>
            <a:r>
              <a:rPr sz="1200" b="1" spc="-105" dirty="0">
                <a:latin typeface="Trebuchet MS"/>
                <a:cs typeface="Trebuchet MS"/>
              </a:rPr>
              <a:t>н</a:t>
            </a:r>
            <a:r>
              <a:rPr sz="1200" b="1" spc="-35" dirty="0">
                <a:latin typeface="Trebuchet MS"/>
                <a:cs typeface="Trebuchet MS"/>
              </a:rPr>
              <a:t>т</a:t>
            </a:r>
            <a:r>
              <a:rPr sz="1200" b="1" spc="-70" dirty="0">
                <a:latin typeface="Trebuchet MS"/>
                <a:cs typeface="Trebuchet MS"/>
              </a:rPr>
              <a:t>а</a:t>
            </a:r>
            <a:r>
              <a:rPr sz="1200" b="1" spc="-45" dirty="0">
                <a:latin typeface="Trebuchet MS"/>
                <a:cs typeface="Trebuchet MS"/>
              </a:rPr>
              <a:t>к</a:t>
            </a:r>
            <a:r>
              <a:rPr sz="1200" b="1" spc="-35" dirty="0">
                <a:latin typeface="Trebuchet MS"/>
                <a:cs typeface="Trebuchet MS"/>
              </a:rPr>
              <a:t>т</a:t>
            </a:r>
            <a:r>
              <a:rPr sz="1200" b="1" dirty="0">
                <a:latin typeface="Trebuchet MS"/>
                <a:cs typeface="Trebuchet MS"/>
              </a:rPr>
              <a:t>ы</a:t>
            </a:r>
            <a:r>
              <a:rPr sz="1200" b="1" spc="-105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spc="-35" dirty="0">
                <a:latin typeface="Trebuchet MS"/>
                <a:cs typeface="Trebuchet MS"/>
              </a:rPr>
              <a:t>В</a:t>
            </a:r>
            <a:r>
              <a:rPr sz="1200" b="1" spc="-80" dirty="0">
                <a:latin typeface="Trebuchet MS"/>
                <a:cs typeface="Trebuchet MS"/>
              </a:rPr>
              <a:t>Ко</a:t>
            </a:r>
            <a:r>
              <a:rPr sz="1200" b="1" spc="-105" dirty="0">
                <a:latin typeface="Trebuchet MS"/>
                <a:cs typeface="Trebuchet MS"/>
              </a:rPr>
              <a:t>н</a:t>
            </a:r>
            <a:r>
              <a:rPr sz="1200" b="1" spc="-35" dirty="0">
                <a:latin typeface="Trebuchet MS"/>
                <a:cs typeface="Trebuchet MS"/>
              </a:rPr>
              <a:t>т</a:t>
            </a:r>
            <a:r>
              <a:rPr sz="1200" b="1" spc="-70" dirty="0">
                <a:latin typeface="Trebuchet MS"/>
                <a:cs typeface="Trebuchet MS"/>
              </a:rPr>
              <a:t>а</a:t>
            </a:r>
            <a:r>
              <a:rPr sz="1200" b="1" spc="-45" dirty="0">
                <a:latin typeface="Trebuchet MS"/>
                <a:cs typeface="Trebuchet MS"/>
              </a:rPr>
              <a:t>к</a:t>
            </a:r>
            <a:r>
              <a:rPr sz="1200" b="1" spc="-35" dirty="0">
                <a:latin typeface="Trebuchet MS"/>
                <a:cs typeface="Trebuchet MS"/>
              </a:rPr>
              <a:t>т</a:t>
            </a:r>
            <a:r>
              <a:rPr sz="1200" b="1" spc="-114" dirty="0">
                <a:latin typeface="Trebuchet MS"/>
                <a:cs typeface="Trebuchet MS"/>
              </a:rPr>
              <a:t>е</a:t>
            </a:r>
            <a:r>
              <a:rPr sz="1200" b="1" spc="-105" dirty="0">
                <a:latin typeface="Trebuchet MS"/>
                <a:cs typeface="Trebuchet MS"/>
              </a:rPr>
              <a:t>:</a:t>
            </a:r>
            <a:r>
              <a:rPr sz="1200" b="1" spc="-8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  <a:hlinkClick r:id="rId2"/>
              </a:rPr>
              <a:t>h</a:t>
            </a:r>
            <a:r>
              <a:rPr sz="1200" spc="-120" dirty="0">
                <a:latin typeface="Trebuchet MS"/>
                <a:cs typeface="Trebuchet MS"/>
                <a:hlinkClick r:id="rId2"/>
              </a:rPr>
              <a:t>tt</a:t>
            </a:r>
            <a:r>
              <a:rPr sz="1200" spc="-70" dirty="0">
                <a:latin typeface="Trebuchet MS"/>
                <a:cs typeface="Trebuchet MS"/>
                <a:hlinkClick r:id="rId2"/>
              </a:rPr>
              <a:t>p</a:t>
            </a:r>
            <a:r>
              <a:rPr sz="1200" spc="65" dirty="0">
                <a:latin typeface="Trebuchet MS"/>
                <a:cs typeface="Trebuchet MS"/>
                <a:hlinkClick r:id="rId2"/>
              </a:rPr>
              <a:t>s</a:t>
            </a:r>
            <a:r>
              <a:rPr sz="1200" spc="-160" dirty="0">
                <a:latin typeface="Trebuchet MS"/>
                <a:cs typeface="Trebuchet MS"/>
                <a:hlinkClick r:id="rId2"/>
              </a:rPr>
              <a:t>:</a:t>
            </a:r>
            <a:r>
              <a:rPr sz="1200" spc="-180" dirty="0">
                <a:latin typeface="Trebuchet MS"/>
                <a:cs typeface="Trebuchet MS"/>
                <a:hlinkClick r:id="rId2"/>
              </a:rPr>
              <a:t>//</a:t>
            </a:r>
            <a:r>
              <a:rPr sz="1200" spc="-70" dirty="0">
                <a:latin typeface="Trebuchet MS"/>
                <a:cs typeface="Trebuchet MS"/>
                <a:hlinkClick r:id="rId2"/>
              </a:rPr>
              <a:t>v</a:t>
            </a:r>
            <a:r>
              <a:rPr sz="1200" spc="-60" dirty="0">
                <a:latin typeface="Trebuchet MS"/>
                <a:cs typeface="Trebuchet MS"/>
                <a:hlinkClick r:id="rId2"/>
              </a:rPr>
              <a:t>k</a:t>
            </a:r>
            <a:r>
              <a:rPr sz="1200" spc="-125" dirty="0">
                <a:latin typeface="Trebuchet MS"/>
                <a:cs typeface="Trebuchet MS"/>
                <a:hlinkClick r:id="rId2"/>
              </a:rPr>
              <a:t>.</a:t>
            </a:r>
            <a:r>
              <a:rPr sz="1200" spc="-35" dirty="0">
                <a:latin typeface="Trebuchet MS"/>
                <a:cs typeface="Trebuchet MS"/>
                <a:hlinkClick r:id="rId2"/>
              </a:rPr>
              <a:t>co</a:t>
            </a:r>
            <a:r>
              <a:rPr sz="1200" spc="-80" dirty="0">
                <a:latin typeface="Trebuchet MS"/>
                <a:cs typeface="Trebuchet MS"/>
                <a:hlinkClick r:id="rId2"/>
              </a:rPr>
              <a:t>m</a:t>
            </a:r>
            <a:r>
              <a:rPr sz="1200" spc="-180" dirty="0">
                <a:latin typeface="Trebuchet MS"/>
                <a:cs typeface="Trebuchet MS"/>
                <a:hlinkClick r:id="rId2"/>
              </a:rPr>
              <a:t>/</a:t>
            </a:r>
            <a:r>
              <a:rPr sz="1200" spc="-50" dirty="0">
                <a:latin typeface="Trebuchet MS"/>
                <a:cs typeface="Trebuchet MS"/>
                <a:hlinkClick r:id="rId2"/>
              </a:rPr>
              <a:t>a</a:t>
            </a:r>
            <a:r>
              <a:rPr sz="1200" spc="65" dirty="0">
                <a:latin typeface="Trebuchet MS"/>
                <a:cs typeface="Trebuchet MS"/>
                <a:hlinkClick r:id="rId2"/>
              </a:rPr>
              <a:t>s</a:t>
            </a:r>
            <a:r>
              <a:rPr sz="1200" spc="-120" dirty="0">
                <a:latin typeface="Trebuchet MS"/>
                <a:cs typeface="Trebuchet MS"/>
                <a:hlinkClick r:id="rId2"/>
              </a:rPr>
              <a:t>t</a:t>
            </a:r>
            <a:r>
              <a:rPr sz="1200" spc="-35" dirty="0">
                <a:latin typeface="Trebuchet MS"/>
                <a:cs typeface="Trebuchet MS"/>
                <a:hlinkClick r:id="rId2"/>
              </a:rPr>
              <a:t>o</a:t>
            </a:r>
            <a:r>
              <a:rPr sz="1200" spc="65" dirty="0">
                <a:latin typeface="Trebuchet MS"/>
                <a:cs typeface="Trebuchet MS"/>
                <a:hlinkClick r:id="rId2"/>
              </a:rPr>
              <a:t>s</a:t>
            </a:r>
            <a:r>
              <a:rPr sz="1200" spc="-30" dirty="0">
                <a:latin typeface="Trebuchet MS"/>
                <a:cs typeface="Trebuchet MS"/>
                <a:hlinkClick r:id="rId2"/>
              </a:rPr>
              <a:t>7</a:t>
            </a:r>
            <a:r>
              <a:rPr sz="1200" spc="-25" dirty="0">
                <a:latin typeface="Trebuchet MS"/>
                <a:cs typeface="Trebuchet MS"/>
                <a:hlinkClick r:id="rId2"/>
              </a:rPr>
              <a:t>3</a:t>
            </a:r>
            <a:endParaRPr lang="ru-RU" sz="1200" b="1" spc="-75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200" b="1" spc="-75" dirty="0" err="1">
                <a:latin typeface="Trebuchet MS"/>
                <a:cs typeface="Trebuchet MS"/>
              </a:rPr>
              <a:t>Сайт</a:t>
            </a:r>
            <a:r>
              <a:rPr sz="1200" b="1" spc="-75" dirty="0">
                <a:latin typeface="Trebuchet MS"/>
                <a:cs typeface="Trebuchet MS"/>
              </a:rPr>
              <a:t>:</a:t>
            </a:r>
            <a:r>
              <a:rPr sz="1200" b="1" spc="-8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  <a:hlinkClick r:id="rId3"/>
              </a:rPr>
              <a:t>http://astos73.ru/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200" b="1" spc="-75" dirty="0" err="1">
                <a:latin typeface="Trebuchet MS"/>
                <a:cs typeface="Trebuchet MS"/>
              </a:rPr>
              <a:t>Одноклассники</a:t>
            </a:r>
            <a:r>
              <a:rPr sz="1200" b="1" spc="-75" dirty="0">
                <a:latin typeface="Trebuchet MS"/>
                <a:cs typeface="Trebuchet MS"/>
              </a:rPr>
              <a:t>:</a:t>
            </a:r>
            <a:r>
              <a:rPr lang="ru-RU" sz="1200" spc="27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  <a:hlinkClick r:id="rId4"/>
              </a:rPr>
              <a:t>https://ok.ru/group63644054061092</a:t>
            </a:r>
            <a:endParaRPr sz="1200" dirty="0">
              <a:latin typeface="Trebuchet MS"/>
              <a:cs typeface="Trebuchet MS"/>
            </a:endParaRPr>
          </a:p>
          <a:p>
            <a:pPr marL="12700" marR="2505710">
              <a:lnSpc>
                <a:spcPct val="114599"/>
              </a:lnSpc>
            </a:pPr>
            <a:r>
              <a:rPr sz="1200" b="1" spc="-40" dirty="0">
                <a:latin typeface="Trebuchet MS"/>
                <a:cs typeface="Trebuchet MS"/>
              </a:rPr>
              <a:t>С</a:t>
            </a:r>
            <a:r>
              <a:rPr sz="1200" b="1" spc="-80" dirty="0">
                <a:latin typeface="Trebuchet MS"/>
                <a:cs typeface="Trebuchet MS"/>
              </a:rPr>
              <a:t>оо</a:t>
            </a:r>
            <a:r>
              <a:rPr sz="1200" b="1" spc="-90" dirty="0">
                <a:latin typeface="Trebuchet MS"/>
                <a:cs typeface="Trebuchet MS"/>
              </a:rPr>
              <a:t>б</a:t>
            </a:r>
            <a:r>
              <a:rPr sz="1200" b="1" spc="-15" dirty="0">
                <a:latin typeface="Trebuchet MS"/>
                <a:cs typeface="Trebuchet MS"/>
              </a:rPr>
              <a:t>щ</a:t>
            </a:r>
            <a:r>
              <a:rPr sz="1200" b="1" spc="-114" dirty="0">
                <a:latin typeface="Trebuchet MS"/>
                <a:cs typeface="Trebuchet MS"/>
              </a:rPr>
              <a:t>е</a:t>
            </a:r>
            <a:r>
              <a:rPr sz="1200" b="1" spc="-60" dirty="0">
                <a:latin typeface="Trebuchet MS"/>
                <a:cs typeface="Trebuchet MS"/>
              </a:rPr>
              <a:t>с</a:t>
            </a:r>
            <a:r>
              <a:rPr sz="1200" b="1" spc="-35" dirty="0">
                <a:latin typeface="Trebuchet MS"/>
                <a:cs typeface="Trebuchet MS"/>
              </a:rPr>
              <a:t>т</a:t>
            </a:r>
            <a:r>
              <a:rPr sz="1200" b="1" spc="-50" dirty="0">
                <a:latin typeface="Trebuchet MS"/>
                <a:cs typeface="Trebuchet MS"/>
              </a:rPr>
              <a:t>в</a:t>
            </a:r>
            <a:r>
              <a:rPr sz="1200" b="1" spc="-75" dirty="0">
                <a:latin typeface="Trebuchet MS"/>
                <a:cs typeface="Trebuchet MS"/>
              </a:rPr>
              <a:t>о</a:t>
            </a:r>
            <a:r>
              <a:rPr sz="1200" b="1" spc="-80" dirty="0">
                <a:latin typeface="Trebuchet MS"/>
                <a:cs typeface="Trebuchet MS"/>
              </a:rPr>
              <a:t> </a:t>
            </a:r>
            <a:r>
              <a:rPr sz="1200" b="1" spc="-45" dirty="0">
                <a:latin typeface="Trebuchet MS"/>
                <a:cs typeface="Trebuchet MS"/>
              </a:rPr>
              <a:t>в</a:t>
            </a:r>
            <a:r>
              <a:rPr sz="1200" b="1" spc="-80" dirty="0">
                <a:latin typeface="Trebuchet MS"/>
                <a:cs typeface="Trebuchet MS"/>
              </a:rPr>
              <a:t> </a:t>
            </a:r>
            <a:r>
              <a:rPr sz="1200" b="1" spc="-40" dirty="0">
                <a:latin typeface="Trebuchet MS"/>
                <a:cs typeface="Trebuchet MS"/>
              </a:rPr>
              <a:t>V</a:t>
            </a:r>
            <a:r>
              <a:rPr sz="1200" b="1" spc="-55" dirty="0">
                <a:latin typeface="Trebuchet MS"/>
                <a:cs typeface="Trebuchet MS"/>
              </a:rPr>
              <a:t>i</a:t>
            </a:r>
            <a:r>
              <a:rPr sz="1200" b="1" spc="-95" dirty="0">
                <a:latin typeface="Trebuchet MS"/>
                <a:cs typeface="Trebuchet MS"/>
              </a:rPr>
              <a:t>b</a:t>
            </a:r>
            <a:r>
              <a:rPr sz="1200" b="1" spc="-110" dirty="0">
                <a:latin typeface="Trebuchet MS"/>
                <a:cs typeface="Trebuchet MS"/>
              </a:rPr>
              <a:t>er</a:t>
            </a:r>
            <a:r>
              <a:rPr sz="1200" b="1" spc="-105" dirty="0">
                <a:latin typeface="Trebuchet MS"/>
                <a:cs typeface="Trebuchet MS"/>
              </a:rPr>
              <a:t>:</a:t>
            </a:r>
            <a:r>
              <a:rPr sz="1200" b="1" spc="-80" dirty="0">
                <a:latin typeface="Trebuchet MS"/>
                <a:cs typeface="Trebuchet MS"/>
              </a:rPr>
              <a:t> </a:t>
            </a:r>
            <a:r>
              <a:rPr sz="1200" b="1" spc="-55" dirty="0">
                <a:latin typeface="Trebuchet MS"/>
                <a:cs typeface="Trebuchet MS"/>
              </a:rPr>
              <a:t>"</a:t>
            </a:r>
            <a:r>
              <a:rPr sz="1200" b="1" spc="-75" dirty="0">
                <a:latin typeface="Trebuchet MS"/>
                <a:cs typeface="Trebuchet MS"/>
              </a:rPr>
              <a:t>Н</a:t>
            </a:r>
            <a:r>
              <a:rPr sz="1200" b="1" spc="-80" dirty="0">
                <a:latin typeface="Trebuchet MS"/>
                <a:cs typeface="Trebuchet MS"/>
              </a:rPr>
              <a:t>о</a:t>
            </a:r>
            <a:r>
              <a:rPr sz="1200" b="1" spc="-50" dirty="0">
                <a:latin typeface="Trebuchet MS"/>
                <a:cs typeface="Trebuchet MS"/>
              </a:rPr>
              <a:t>в</a:t>
            </a:r>
            <a:r>
              <a:rPr sz="1200" b="1" spc="-80" dirty="0">
                <a:latin typeface="Trebuchet MS"/>
                <a:cs typeface="Trebuchet MS"/>
              </a:rPr>
              <a:t>о</a:t>
            </a:r>
            <a:r>
              <a:rPr sz="1200" b="1" spc="-60" dirty="0">
                <a:latin typeface="Trebuchet MS"/>
                <a:cs typeface="Trebuchet MS"/>
              </a:rPr>
              <a:t>с</a:t>
            </a:r>
            <a:r>
              <a:rPr sz="1200" b="1" spc="-35" dirty="0">
                <a:latin typeface="Trebuchet MS"/>
                <a:cs typeface="Trebuchet MS"/>
              </a:rPr>
              <a:t>т</a:t>
            </a:r>
            <a:r>
              <a:rPr sz="1200" b="1" spc="-110" dirty="0">
                <a:latin typeface="Trebuchet MS"/>
                <a:cs typeface="Trebuchet MS"/>
              </a:rPr>
              <a:t>и</a:t>
            </a:r>
            <a:r>
              <a:rPr sz="1200" b="1" spc="-80" dirty="0">
                <a:latin typeface="Trebuchet MS"/>
                <a:cs typeface="Trebuchet MS"/>
              </a:rPr>
              <a:t> </a:t>
            </a:r>
            <a:r>
              <a:rPr sz="1200" b="1" spc="-40" dirty="0">
                <a:latin typeface="Trebuchet MS"/>
                <a:cs typeface="Trebuchet MS"/>
              </a:rPr>
              <a:t>А</a:t>
            </a:r>
            <a:r>
              <a:rPr sz="1200" b="1" spc="-60" dirty="0">
                <a:latin typeface="Trebuchet MS"/>
                <a:cs typeface="Trebuchet MS"/>
              </a:rPr>
              <a:t>сс</a:t>
            </a:r>
            <a:r>
              <a:rPr sz="1200" b="1" spc="-80" dirty="0">
                <a:latin typeface="Trebuchet MS"/>
                <a:cs typeface="Trebuchet MS"/>
              </a:rPr>
              <a:t>о</a:t>
            </a:r>
            <a:r>
              <a:rPr sz="1200" b="1" spc="-65" dirty="0">
                <a:latin typeface="Trebuchet MS"/>
                <a:cs typeface="Trebuchet MS"/>
              </a:rPr>
              <a:t>ц</a:t>
            </a:r>
            <a:r>
              <a:rPr sz="1200" b="1" spc="-114" dirty="0">
                <a:latin typeface="Trebuchet MS"/>
                <a:cs typeface="Trebuchet MS"/>
              </a:rPr>
              <a:t>и</a:t>
            </a:r>
            <a:r>
              <a:rPr sz="1200" b="1" spc="-70" dirty="0">
                <a:latin typeface="Trebuchet MS"/>
                <a:cs typeface="Trebuchet MS"/>
              </a:rPr>
              <a:t>а</a:t>
            </a:r>
            <a:r>
              <a:rPr sz="1200" b="1" spc="-65" dirty="0">
                <a:latin typeface="Trebuchet MS"/>
                <a:cs typeface="Trebuchet MS"/>
              </a:rPr>
              <a:t>ц</a:t>
            </a:r>
            <a:r>
              <a:rPr sz="1200" b="1" spc="-114" dirty="0">
                <a:latin typeface="Trebuchet MS"/>
                <a:cs typeface="Trebuchet MS"/>
              </a:rPr>
              <a:t>и</a:t>
            </a:r>
            <a:r>
              <a:rPr sz="1200" b="1" spc="-110" dirty="0">
                <a:latin typeface="Trebuchet MS"/>
                <a:cs typeface="Trebuchet MS"/>
              </a:rPr>
              <a:t>и</a:t>
            </a:r>
            <a:r>
              <a:rPr sz="1200" b="1" spc="-80" dirty="0">
                <a:latin typeface="Trebuchet MS"/>
                <a:cs typeface="Trebuchet MS"/>
              </a:rPr>
              <a:t> </a:t>
            </a:r>
            <a:r>
              <a:rPr sz="1200" b="1" spc="-120" dirty="0">
                <a:latin typeface="Trebuchet MS"/>
                <a:cs typeface="Trebuchet MS"/>
              </a:rPr>
              <a:t>Т</a:t>
            </a:r>
            <a:r>
              <a:rPr sz="1200" b="1" spc="-110" dirty="0">
                <a:latin typeface="Trebuchet MS"/>
                <a:cs typeface="Trebuchet MS"/>
              </a:rPr>
              <a:t>О</a:t>
            </a:r>
            <a:r>
              <a:rPr sz="1200" b="1" spc="-40" dirty="0">
                <a:latin typeface="Trebuchet MS"/>
                <a:cs typeface="Trebuchet MS"/>
              </a:rPr>
              <a:t>С</a:t>
            </a:r>
            <a:r>
              <a:rPr sz="1200" b="1" spc="-45" dirty="0">
                <a:latin typeface="Trebuchet MS"/>
                <a:cs typeface="Trebuchet MS"/>
              </a:rPr>
              <a:t>"  </a:t>
            </a:r>
            <a:r>
              <a:rPr sz="1200" b="1" spc="-65" dirty="0">
                <a:latin typeface="Trebuchet MS"/>
                <a:cs typeface="Trebuchet MS"/>
              </a:rPr>
              <a:t>Сообщество</a:t>
            </a:r>
            <a:r>
              <a:rPr sz="1200" b="1" spc="-80" dirty="0">
                <a:latin typeface="Trebuchet MS"/>
                <a:cs typeface="Trebuchet MS"/>
              </a:rPr>
              <a:t> </a:t>
            </a:r>
            <a:r>
              <a:rPr sz="1200" b="1" spc="-45" dirty="0">
                <a:latin typeface="Trebuchet MS"/>
                <a:cs typeface="Trebuchet MS"/>
              </a:rPr>
              <a:t>в</a:t>
            </a:r>
            <a:r>
              <a:rPr sz="1200" b="1" spc="-75" dirty="0">
                <a:latin typeface="Trebuchet MS"/>
                <a:cs typeface="Trebuchet MS"/>
              </a:rPr>
              <a:t> </a:t>
            </a:r>
            <a:r>
              <a:rPr sz="1200" b="1" spc="-85" dirty="0">
                <a:latin typeface="Trebuchet MS"/>
                <a:cs typeface="Trebuchet MS"/>
              </a:rPr>
              <a:t>Telegram:</a:t>
            </a:r>
            <a:r>
              <a:rPr sz="1200" b="1" spc="-75" dirty="0">
                <a:latin typeface="Trebuchet MS"/>
                <a:cs typeface="Trebuchet MS"/>
              </a:rPr>
              <a:t> </a:t>
            </a:r>
            <a:r>
              <a:rPr lang="en-US" sz="1200" spc="-95" dirty="0">
                <a:latin typeface="Trebuchet MS"/>
                <a:cs typeface="Trebuchet MS"/>
                <a:hlinkClick r:id="rId5"/>
              </a:rPr>
              <a:t>https://t.me/astos173</a:t>
            </a:r>
            <a:r>
              <a:rPr lang="ru-RU" sz="1200" spc="-95" dirty="0">
                <a:latin typeface="Trebuchet MS"/>
                <a:cs typeface="Trebuchet MS"/>
              </a:rPr>
              <a:t> 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95716" y="3705652"/>
            <a:ext cx="172347" cy="17234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1595" y="4114800"/>
            <a:ext cx="180974" cy="18097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86411" y="4328652"/>
            <a:ext cx="390956" cy="384978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90" dirty="0"/>
              <a:t>Ульяновск</a:t>
            </a:r>
            <a:r>
              <a:rPr spc="40" dirty="0"/>
              <a:t> </a:t>
            </a:r>
            <a:r>
              <a:rPr spc="35" dirty="0"/>
              <a:t>|</a:t>
            </a:r>
            <a:r>
              <a:rPr spc="40" dirty="0"/>
              <a:t> </a:t>
            </a:r>
            <a:r>
              <a:rPr spc="95" dirty="0"/>
              <a:t>202</a:t>
            </a:r>
            <a:r>
              <a:rPr lang="ru-RU" spc="95" dirty="0"/>
              <a:t>3</a:t>
            </a:r>
            <a:endParaRPr spc="95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772" y="287847"/>
            <a:ext cx="1280271" cy="11278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46619" y="1246769"/>
            <a:ext cx="628650" cy="76200"/>
          </a:xfrm>
          <a:custGeom>
            <a:avLst/>
            <a:gdLst/>
            <a:ahLst/>
            <a:cxnLst/>
            <a:rect l="l" t="t" r="r" b="b"/>
            <a:pathLst>
              <a:path w="628650" h="76200">
                <a:moveTo>
                  <a:pt x="628649" y="76199"/>
                </a:moveTo>
                <a:lnTo>
                  <a:pt x="0" y="76199"/>
                </a:lnTo>
                <a:lnTo>
                  <a:pt x="0" y="0"/>
                </a:lnTo>
                <a:lnTo>
                  <a:pt x="628649" y="0"/>
                </a:lnTo>
                <a:lnTo>
                  <a:pt x="628649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76400" y="502331"/>
            <a:ext cx="2312670" cy="3937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80"/>
              </a:spcBef>
            </a:pPr>
            <a:r>
              <a:rPr sz="1200" spc="105" dirty="0">
                <a:latin typeface="Calibri"/>
                <a:cs typeface="Calibri"/>
              </a:rPr>
              <a:t>Ассоциация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ТОС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Ульяновской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области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58200" y="6272690"/>
            <a:ext cx="9734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sz="4800" b="1" spc="65" dirty="0">
                <a:latin typeface="Arial"/>
                <a:cs typeface="Arial"/>
              </a:rPr>
              <a:t>0</a:t>
            </a:r>
            <a:r>
              <a:rPr lang="ru-RU" sz="4800" b="1" spc="70" dirty="0">
                <a:latin typeface="Arial"/>
                <a:cs typeface="Arial"/>
              </a:rPr>
              <a:t>1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48" y="137503"/>
            <a:ext cx="1277831" cy="113095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284623" y="463331"/>
            <a:ext cx="42142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Ассоциация ТОС Ульяновской </a:t>
            </a:r>
          </a:p>
          <a:p>
            <a:r>
              <a:rPr lang="ru-RU" sz="2400" b="1" dirty="0"/>
              <a:t>области сегодня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6620" y="2561731"/>
            <a:ext cx="560123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Ассоциация территориальных общественных самоуправлений Ульяновской области </a:t>
            </a:r>
            <a:r>
              <a:rPr lang="ru-RU" sz="2400" dirty="0"/>
              <a:t>— это общественная организация, созданная для тиражирования опыта движения ТОС города Ульяновска на территории Ульяновской области. </a:t>
            </a:r>
          </a:p>
          <a:p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Организация создана в 2016 году.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55" y="2362200"/>
            <a:ext cx="3343276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638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9093" y="1836565"/>
            <a:ext cx="2409825" cy="4391025"/>
          </a:xfrm>
          <a:custGeom>
            <a:avLst/>
            <a:gdLst/>
            <a:ahLst/>
            <a:cxnLst/>
            <a:rect l="l" t="t" r="r" b="b"/>
            <a:pathLst>
              <a:path w="2409825" h="4391025">
                <a:moveTo>
                  <a:pt x="2409824" y="4391024"/>
                </a:moveTo>
                <a:lnTo>
                  <a:pt x="0" y="4391024"/>
                </a:lnTo>
                <a:lnTo>
                  <a:pt x="0" y="0"/>
                </a:lnTo>
                <a:lnTo>
                  <a:pt x="2409824" y="0"/>
                </a:lnTo>
                <a:lnTo>
                  <a:pt x="2409824" y="4391024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6619" y="1246769"/>
            <a:ext cx="628650" cy="76200"/>
          </a:xfrm>
          <a:custGeom>
            <a:avLst/>
            <a:gdLst/>
            <a:ahLst/>
            <a:cxnLst/>
            <a:rect l="l" t="t" r="r" b="b"/>
            <a:pathLst>
              <a:path w="628650" h="76200">
                <a:moveTo>
                  <a:pt x="628649" y="76199"/>
                </a:moveTo>
                <a:lnTo>
                  <a:pt x="0" y="76199"/>
                </a:lnTo>
                <a:lnTo>
                  <a:pt x="0" y="0"/>
                </a:lnTo>
                <a:lnTo>
                  <a:pt x="628649" y="0"/>
                </a:lnTo>
                <a:lnTo>
                  <a:pt x="628649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88150" y="1208747"/>
            <a:ext cx="6140979" cy="447366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942975" marR="5080" indent="-930910">
              <a:lnSpc>
                <a:spcPts val="3450"/>
              </a:lnSpc>
              <a:spcBef>
                <a:spcPts val="229"/>
              </a:spcBef>
            </a:pPr>
            <a:r>
              <a:rPr sz="2400" spc="-150" dirty="0">
                <a:latin typeface="+mj-lt"/>
              </a:rPr>
              <a:t>Движение ТОС Ульяновской  области сегодня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2799" y="1944745"/>
            <a:ext cx="6244394" cy="2046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b="1" dirty="0"/>
              <a:t>В 2016 году </a:t>
            </a:r>
            <a:r>
              <a:rPr lang="ru-RU" dirty="0"/>
              <a:t>на территории Ульяновской области действовало 70 ТОС, из них в сельской местности всего 3.</a:t>
            </a:r>
          </a:p>
          <a:p>
            <a:pPr marL="12700">
              <a:spcBef>
                <a:spcPts val="135"/>
              </a:spcBef>
            </a:pPr>
            <a:endParaRPr lang="ru-RU" b="1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b="1" dirty="0">
                <a:cs typeface="Arial"/>
              </a:rPr>
              <a:t>В настоящее время зарегистрировано</a:t>
            </a:r>
            <a:r>
              <a:rPr b="1" dirty="0">
                <a:cs typeface="Arial"/>
              </a:rPr>
              <a:t>: </a:t>
            </a:r>
            <a:r>
              <a:rPr lang="ru-RU" b="1" dirty="0">
                <a:cs typeface="Arial"/>
              </a:rPr>
              <a:t>445 ТОС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dirty="0">
                <a:cs typeface="Arial"/>
              </a:rPr>
              <a:t>Из них </a:t>
            </a:r>
            <a:r>
              <a:rPr lang="ru-RU" b="1" dirty="0">
                <a:cs typeface="Calibri"/>
              </a:rPr>
              <a:t>412</a:t>
            </a:r>
            <a:r>
              <a:rPr b="1" dirty="0">
                <a:cs typeface="Calibri"/>
              </a:rPr>
              <a:t> </a:t>
            </a:r>
            <a:r>
              <a:rPr dirty="0">
                <a:cs typeface="Calibri"/>
              </a:rPr>
              <a:t>ТОС </a:t>
            </a:r>
            <a:r>
              <a:rPr lang="ru-RU" dirty="0">
                <a:cs typeface="Calibri"/>
              </a:rPr>
              <a:t>– </a:t>
            </a:r>
            <a:r>
              <a:rPr dirty="0" err="1">
                <a:cs typeface="Calibri"/>
              </a:rPr>
              <a:t>юр</a:t>
            </a:r>
            <a:r>
              <a:rPr dirty="0">
                <a:cs typeface="Calibri"/>
              </a:rPr>
              <a:t>. </a:t>
            </a:r>
            <a:r>
              <a:rPr dirty="0" err="1">
                <a:cs typeface="Calibri"/>
              </a:rPr>
              <a:t>лица</a:t>
            </a:r>
            <a:r>
              <a:rPr dirty="0">
                <a:cs typeface="Calibri"/>
              </a:rPr>
              <a:t>:</a:t>
            </a:r>
            <a:r>
              <a:rPr lang="ru-RU" dirty="0">
                <a:cs typeface="Calibri"/>
              </a:rPr>
              <a:t> </a:t>
            </a:r>
            <a:endParaRPr dirty="0"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390"/>
              </a:spcBef>
              <a:tabLst>
                <a:tab pos="167005" algn="l"/>
              </a:tabLst>
            </a:pPr>
            <a:r>
              <a:rPr lang="ru-RU" dirty="0">
                <a:cs typeface="Calibri"/>
              </a:rPr>
              <a:t>- </a:t>
            </a:r>
            <a:r>
              <a:rPr lang="ru-RU" b="1" dirty="0">
                <a:cs typeface="Calibri"/>
              </a:rPr>
              <a:t>291 </a:t>
            </a:r>
            <a:r>
              <a:rPr lang="ru-RU" dirty="0">
                <a:cs typeface="Calibri"/>
              </a:rPr>
              <a:t>(в муниципальных образованиях Ульяновской области), в городе Ульяновске – 108, в городе Димитровграде - 13</a:t>
            </a:r>
            <a:endParaRPr dirty="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012" y="4191229"/>
            <a:ext cx="6235181" cy="6668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>
                <a:cs typeface="Calibri"/>
              </a:rPr>
              <a:t>В границах территории ТОС проживает</a:t>
            </a: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b="1" dirty="0" err="1">
                <a:cs typeface="Arial"/>
              </a:rPr>
              <a:t>свыше</a:t>
            </a:r>
            <a:r>
              <a:rPr b="1" dirty="0">
                <a:cs typeface="Arial"/>
              </a:rPr>
              <a:t> </a:t>
            </a:r>
            <a:r>
              <a:rPr lang="ru-RU" b="1" dirty="0">
                <a:cs typeface="Arial"/>
              </a:rPr>
              <a:t>300</a:t>
            </a:r>
            <a:r>
              <a:rPr b="1" dirty="0">
                <a:cs typeface="Arial"/>
              </a:rPr>
              <a:t> тыс. </a:t>
            </a:r>
            <a:r>
              <a:rPr dirty="0" err="1">
                <a:cs typeface="Calibri"/>
              </a:rPr>
              <a:t>человек</a:t>
            </a:r>
            <a:r>
              <a:rPr lang="ru-RU" dirty="0">
                <a:cs typeface="Calibri"/>
              </a:rPr>
              <a:t> </a:t>
            </a:r>
            <a:r>
              <a:rPr dirty="0">
                <a:cs typeface="Calibri"/>
              </a:rPr>
              <a:t>(</a:t>
            </a:r>
            <a:r>
              <a:rPr lang="ru-RU" dirty="0">
                <a:cs typeface="Calibri"/>
              </a:rPr>
              <a:t>32</a:t>
            </a:r>
            <a:r>
              <a:rPr dirty="0">
                <a:cs typeface="Calibri"/>
              </a:rPr>
              <a:t>% всего населения области)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76400" y="502331"/>
            <a:ext cx="2312670" cy="3937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80"/>
              </a:spcBef>
            </a:pPr>
            <a:r>
              <a:rPr sz="1200" spc="105" dirty="0">
                <a:latin typeface="Calibri"/>
                <a:cs typeface="Calibri"/>
              </a:rPr>
              <a:t>Ассоциация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ТОС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Ульяновской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области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251017" y="2626482"/>
            <a:ext cx="2085975" cy="2476500"/>
            <a:chOff x="6187191" y="1837251"/>
            <a:chExt cx="2085975" cy="2476500"/>
          </a:xfrm>
        </p:grpSpPr>
        <p:sp>
          <p:nvSpPr>
            <p:cNvPr id="10" name="object 10"/>
            <p:cNvSpPr/>
            <p:nvPr/>
          </p:nvSpPr>
          <p:spPr>
            <a:xfrm>
              <a:off x="6365303" y="3385527"/>
              <a:ext cx="379730" cy="723900"/>
            </a:xfrm>
            <a:custGeom>
              <a:avLst/>
              <a:gdLst/>
              <a:ahLst/>
              <a:cxnLst/>
              <a:rect l="l" t="t" r="r" b="b"/>
              <a:pathLst>
                <a:path w="379729" h="723900">
                  <a:moveTo>
                    <a:pt x="379590" y="3810"/>
                  </a:moveTo>
                  <a:lnTo>
                    <a:pt x="379514" y="1270"/>
                  </a:lnTo>
                  <a:lnTo>
                    <a:pt x="379374" y="1270"/>
                  </a:lnTo>
                  <a:lnTo>
                    <a:pt x="379374" y="0"/>
                  </a:lnTo>
                  <a:lnTo>
                    <a:pt x="127" y="0"/>
                  </a:lnTo>
                  <a:lnTo>
                    <a:pt x="12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4284" y="3810"/>
                  </a:lnTo>
                  <a:lnTo>
                    <a:pt x="344284" y="723455"/>
                  </a:lnTo>
                  <a:lnTo>
                    <a:pt x="379590" y="723455"/>
                  </a:lnTo>
                  <a:lnTo>
                    <a:pt x="379590" y="3810"/>
                  </a:lnTo>
                  <a:close/>
                </a:path>
              </a:pathLst>
            </a:custGeom>
            <a:solidFill>
              <a:srgbClr val="364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9858" y="3385527"/>
              <a:ext cx="379730" cy="723900"/>
            </a:xfrm>
            <a:custGeom>
              <a:avLst/>
              <a:gdLst/>
              <a:ahLst/>
              <a:cxnLst/>
              <a:rect l="l" t="t" r="r" b="b"/>
              <a:pathLst>
                <a:path w="379729" h="723900">
                  <a:moveTo>
                    <a:pt x="379730" y="3810"/>
                  </a:moveTo>
                  <a:lnTo>
                    <a:pt x="379653" y="1270"/>
                  </a:lnTo>
                  <a:lnTo>
                    <a:pt x="379514" y="1270"/>
                  </a:lnTo>
                  <a:lnTo>
                    <a:pt x="379514" y="0"/>
                  </a:lnTo>
                  <a:lnTo>
                    <a:pt x="266" y="0"/>
                  </a:lnTo>
                  <a:lnTo>
                    <a:pt x="266" y="1270"/>
                  </a:lnTo>
                  <a:lnTo>
                    <a:pt x="139" y="1270"/>
                  </a:lnTo>
                  <a:lnTo>
                    <a:pt x="139" y="3810"/>
                  </a:lnTo>
                  <a:lnTo>
                    <a:pt x="0" y="3810"/>
                  </a:lnTo>
                  <a:lnTo>
                    <a:pt x="0" y="723455"/>
                  </a:lnTo>
                  <a:lnTo>
                    <a:pt x="379730" y="723455"/>
                  </a:lnTo>
                  <a:lnTo>
                    <a:pt x="379730" y="3810"/>
                  </a:lnTo>
                  <a:close/>
                </a:path>
              </a:pathLst>
            </a:custGeom>
            <a:solidFill>
              <a:srgbClr val="74A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6244" y="3024919"/>
              <a:ext cx="35560" cy="1084580"/>
            </a:xfrm>
            <a:custGeom>
              <a:avLst/>
              <a:gdLst/>
              <a:ahLst/>
              <a:cxnLst/>
              <a:rect l="l" t="t" r="r" b="b"/>
              <a:pathLst>
                <a:path w="35559" h="1084579">
                  <a:moveTo>
                    <a:pt x="0" y="1084511"/>
                  </a:moveTo>
                  <a:lnTo>
                    <a:pt x="35307" y="1084511"/>
                  </a:lnTo>
                  <a:lnTo>
                    <a:pt x="35307" y="0"/>
                  </a:lnTo>
                  <a:lnTo>
                    <a:pt x="0" y="0"/>
                  </a:lnTo>
                  <a:lnTo>
                    <a:pt x="0" y="1084511"/>
                  </a:lnTo>
                  <a:close/>
                </a:path>
              </a:pathLst>
            </a:custGeom>
            <a:solidFill>
              <a:srgbClr val="2D3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26504" y="2747504"/>
              <a:ext cx="929005" cy="1362075"/>
            </a:xfrm>
            <a:custGeom>
              <a:avLst/>
              <a:gdLst/>
              <a:ahLst/>
              <a:cxnLst/>
              <a:rect l="l" t="t" r="r" b="b"/>
              <a:pathLst>
                <a:path w="929004" h="1362075">
                  <a:moveTo>
                    <a:pt x="379730" y="277418"/>
                  </a:moveTo>
                  <a:lnTo>
                    <a:pt x="0" y="277418"/>
                  </a:lnTo>
                  <a:lnTo>
                    <a:pt x="0" y="1361935"/>
                  </a:lnTo>
                  <a:lnTo>
                    <a:pt x="379730" y="1361935"/>
                  </a:lnTo>
                  <a:lnTo>
                    <a:pt x="379730" y="277418"/>
                  </a:lnTo>
                  <a:close/>
                </a:path>
                <a:path w="929004" h="1362075">
                  <a:moveTo>
                    <a:pt x="928509" y="0"/>
                  </a:moveTo>
                  <a:lnTo>
                    <a:pt x="893203" y="0"/>
                  </a:lnTo>
                  <a:lnTo>
                    <a:pt x="893203" y="1361948"/>
                  </a:lnTo>
                  <a:lnTo>
                    <a:pt x="928509" y="1361948"/>
                  </a:lnTo>
                  <a:lnTo>
                    <a:pt x="928509" y="0"/>
                  </a:lnTo>
                  <a:close/>
                </a:path>
              </a:pathLst>
            </a:custGeom>
            <a:solidFill>
              <a:srgbClr val="364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39984" y="2747494"/>
              <a:ext cx="379730" cy="1362075"/>
            </a:xfrm>
            <a:custGeom>
              <a:avLst/>
              <a:gdLst/>
              <a:ahLst/>
              <a:cxnLst/>
              <a:rect l="l" t="t" r="r" b="b"/>
              <a:pathLst>
                <a:path w="379729" h="1362075">
                  <a:moveTo>
                    <a:pt x="379729" y="1361945"/>
                  </a:moveTo>
                  <a:lnTo>
                    <a:pt x="0" y="1361945"/>
                  </a:lnTo>
                  <a:lnTo>
                    <a:pt x="0" y="0"/>
                  </a:lnTo>
                  <a:lnTo>
                    <a:pt x="379729" y="0"/>
                  </a:lnTo>
                  <a:lnTo>
                    <a:pt x="379729" y="1361945"/>
                  </a:lnTo>
                  <a:close/>
                </a:path>
              </a:pathLst>
            </a:custGeom>
            <a:solidFill>
              <a:srgbClr val="74A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41607" y="2385974"/>
              <a:ext cx="31750" cy="1724025"/>
            </a:xfrm>
            <a:custGeom>
              <a:avLst/>
              <a:gdLst/>
              <a:ahLst/>
              <a:cxnLst/>
              <a:rect l="l" t="t" r="r" b="b"/>
              <a:pathLst>
                <a:path w="31750" h="1724025">
                  <a:moveTo>
                    <a:pt x="0" y="1723465"/>
                  </a:moveTo>
                  <a:lnTo>
                    <a:pt x="31226" y="1723465"/>
                  </a:lnTo>
                  <a:lnTo>
                    <a:pt x="31226" y="0"/>
                  </a:lnTo>
                  <a:lnTo>
                    <a:pt x="0" y="0"/>
                  </a:lnTo>
                  <a:lnTo>
                    <a:pt x="0" y="1723465"/>
                  </a:lnTo>
                  <a:close/>
                </a:path>
              </a:pathLst>
            </a:custGeom>
            <a:solidFill>
              <a:srgbClr val="2D3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29845" y="2385986"/>
              <a:ext cx="1943100" cy="1927860"/>
            </a:xfrm>
            <a:custGeom>
              <a:avLst/>
              <a:gdLst/>
              <a:ahLst/>
              <a:cxnLst/>
              <a:rect l="l" t="t" r="r" b="b"/>
              <a:pathLst>
                <a:path w="1943100" h="1927860">
                  <a:moveTo>
                    <a:pt x="1942985" y="1723453"/>
                  </a:moveTo>
                  <a:lnTo>
                    <a:pt x="1911756" y="1723453"/>
                  </a:lnTo>
                  <a:lnTo>
                    <a:pt x="1911756" y="0"/>
                  </a:lnTo>
                  <a:lnTo>
                    <a:pt x="1532026" y="0"/>
                  </a:lnTo>
                  <a:lnTo>
                    <a:pt x="1532026" y="1723453"/>
                  </a:lnTo>
                  <a:lnTo>
                    <a:pt x="0" y="1723453"/>
                  </a:lnTo>
                  <a:lnTo>
                    <a:pt x="0" y="1927377"/>
                  </a:lnTo>
                  <a:lnTo>
                    <a:pt x="1942985" y="1927377"/>
                  </a:lnTo>
                  <a:lnTo>
                    <a:pt x="1942985" y="1723453"/>
                  </a:lnTo>
                  <a:close/>
                </a:path>
              </a:pathLst>
            </a:custGeom>
            <a:solidFill>
              <a:srgbClr val="364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87186" y="1837257"/>
              <a:ext cx="2082800" cy="1107440"/>
            </a:xfrm>
            <a:custGeom>
              <a:avLst/>
              <a:gdLst/>
              <a:ahLst/>
              <a:cxnLst/>
              <a:rect l="l" t="t" r="r" b="b"/>
              <a:pathLst>
                <a:path w="2082800" h="1107439">
                  <a:moveTo>
                    <a:pt x="2082431" y="0"/>
                  </a:moveTo>
                  <a:lnTo>
                    <a:pt x="1709750" y="2590"/>
                  </a:lnTo>
                  <a:lnTo>
                    <a:pt x="1815490" y="137693"/>
                  </a:lnTo>
                  <a:lnTo>
                    <a:pt x="1328140" y="508152"/>
                  </a:lnTo>
                  <a:lnTo>
                    <a:pt x="895210" y="508152"/>
                  </a:lnTo>
                  <a:lnTo>
                    <a:pt x="0" y="1033627"/>
                  </a:lnTo>
                  <a:lnTo>
                    <a:pt x="43421" y="1107414"/>
                  </a:lnTo>
                  <a:lnTo>
                    <a:pt x="918527" y="593763"/>
                  </a:lnTo>
                  <a:lnTo>
                    <a:pt x="1357045" y="593763"/>
                  </a:lnTo>
                  <a:lnTo>
                    <a:pt x="1868284" y="205143"/>
                  </a:lnTo>
                  <a:lnTo>
                    <a:pt x="1989963" y="360578"/>
                  </a:lnTo>
                  <a:lnTo>
                    <a:pt x="2038642" y="170751"/>
                  </a:lnTo>
                  <a:lnTo>
                    <a:pt x="2060282" y="86398"/>
                  </a:lnTo>
                  <a:lnTo>
                    <a:pt x="2082431" y="0"/>
                  </a:lnTo>
                  <a:close/>
                </a:path>
              </a:pathLst>
            </a:custGeom>
            <a:solidFill>
              <a:srgbClr val="EB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525463" y="6264912"/>
            <a:ext cx="9734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sz="4800" b="1" spc="65" dirty="0">
                <a:latin typeface="Arial"/>
                <a:cs typeface="Arial"/>
              </a:rPr>
              <a:t>0</a:t>
            </a:r>
            <a:r>
              <a:rPr sz="4800" b="1" spc="70" dirty="0">
                <a:latin typeface="Arial"/>
                <a:cs typeface="Arial"/>
              </a:rPr>
              <a:t>2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48" y="137503"/>
            <a:ext cx="1277831" cy="113095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284623" y="463331"/>
            <a:ext cx="42142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Ассоциация ТОС Ульяновской </a:t>
            </a:r>
          </a:p>
          <a:p>
            <a:r>
              <a:rPr lang="ru-RU" sz="2400" b="1" dirty="0"/>
              <a:t>области сегодня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779" y="5626047"/>
            <a:ext cx="622889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По количеству ТОС – юридических лиц наш регион занимает первое место в Приволжском федеральном округе и второе место в Российской Федерации.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6619" y="5054763"/>
            <a:ext cx="62490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План на 2023 год </a:t>
            </a:r>
            <a:r>
              <a:rPr lang="ru-RU" dirty="0"/>
              <a:t>– открыть не менее </a:t>
            </a:r>
            <a:r>
              <a:rPr lang="ru-RU" b="1" dirty="0"/>
              <a:t>25 ТОС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7922" y="2993982"/>
            <a:ext cx="1032408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/>
              <a:t>2016 – 70 ТОС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8490" y="2342945"/>
            <a:ext cx="1046322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/>
              <a:t>2022 – 427 ТОС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874188" y="654923"/>
            <a:ext cx="2312670" cy="3937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80"/>
              </a:spcBef>
            </a:pPr>
            <a:r>
              <a:rPr sz="1200" spc="105" dirty="0">
                <a:latin typeface="Calibri"/>
                <a:cs typeface="Calibri"/>
              </a:rPr>
              <a:t>Ассоциация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ТОС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Ульяновской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области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51426" y="235942"/>
            <a:ext cx="4987596" cy="77200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b="1" spc="-165" dirty="0">
                <a:latin typeface="Trebuchet MS"/>
                <a:cs typeface="Trebuchet MS"/>
              </a:rPr>
              <a:t>Ассоциация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200" dirty="0">
                <a:latin typeface="Trebuchet MS"/>
                <a:cs typeface="Trebuchet MS"/>
              </a:rPr>
              <a:t>ТОС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60" dirty="0">
                <a:latin typeface="Trebuchet MS"/>
                <a:cs typeface="Trebuchet MS"/>
              </a:rPr>
              <a:t>Ульяновской  </a:t>
            </a:r>
            <a:r>
              <a:rPr sz="2400" b="1" spc="-175" dirty="0">
                <a:latin typeface="Trebuchet MS"/>
                <a:cs typeface="Trebuchet MS"/>
              </a:rPr>
              <a:t>области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90" dirty="0">
                <a:latin typeface="Trebuchet MS"/>
                <a:cs typeface="Trebuchet MS"/>
              </a:rPr>
              <a:t>сегодня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sz="4800" b="1" spc="65" dirty="0">
                <a:latin typeface="Arial"/>
                <a:cs typeface="Arial"/>
              </a:rPr>
              <a:t>0</a:t>
            </a:r>
            <a:r>
              <a:rPr lang="ru-RU" sz="4800" b="1" spc="70" dirty="0">
                <a:latin typeface="Arial"/>
                <a:cs typeface="Arial"/>
              </a:rPr>
              <a:t>3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977306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</a:t>
            </a:r>
            <a:r>
              <a:rPr lang="ru-RU" spc="110" dirty="0">
                <a:latin typeface="Calibri"/>
                <a:cs typeface="Calibri"/>
              </a:rPr>
              <a:t>23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" y="1427847"/>
            <a:ext cx="3729658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Важное значение в развитии движения ТОС играет программа «Комфортная городская среда» , в рамках которой в 2018, 2019, 2021 году </a:t>
            </a:r>
            <a:r>
              <a:rPr lang="ru-RU" sz="1600" dirty="0" err="1"/>
              <a:t>ТОСы</a:t>
            </a:r>
            <a:r>
              <a:rPr lang="ru-RU" sz="1600" dirty="0"/>
              <a:t> получали субсидии на развитие и благоустройство территорий.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В 2018 году – 52 млн. руб.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В 2019 году – 50 млн. руб.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В 2021 году – 20 млн. руб. (трудовое участие жителей ТОС составило более 30 млн. рублей)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803993" y="961396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Комфортная городская среда ТОС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219" y="5369544"/>
            <a:ext cx="371227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В 2023 году  выделено </a:t>
            </a:r>
            <a:r>
              <a:rPr lang="ru-RU" dirty="0"/>
              <a:t>20 млн. руб. на развитие и благоустройство территорий  (на конкурсной основе)с трудовым участием жителей  ТОС не менее 30 млн. руб.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20" y="1443087"/>
            <a:ext cx="3539649" cy="2297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15" y="3317888"/>
            <a:ext cx="3228032" cy="20828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20" y="4634457"/>
            <a:ext cx="2844533" cy="221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6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874188" y="654923"/>
            <a:ext cx="2312670" cy="3937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80"/>
              </a:spcBef>
            </a:pPr>
            <a:r>
              <a:rPr sz="1200" spc="105" dirty="0">
                <a:latin typeface="Calibri"/>
                <a:cs typeface="Calibri"/>
              </a:rPr>
              <a:t>Ассоциация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ТОС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Ульяновской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области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51426" y="235942"/>
            <a:ext cx="4987596" cy="77200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b="1" spc="-165" dirty="0">
                <a:latin typeface="Trebuchet MS"/>
                <a:cs typeface="Trebuchet MS"/>
              </a:rPr>
              <a:t>Ассоциация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200" dirty="0">
                <a:latin typeface="Trebuchet MS"/>
                <a:cs typeface="Trebuchet MS"/>
              </a:rPr>
              <a:t>ТОС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60" dirty="0">
                <a:latin typeface="Trebuchet MS"/>
                <a:cs typeface="Trebuchet MS"/>
              </a:rPr>
              <a:t>Ульяновской  </a:t>
            </a:r>
            <a:r>
              <a:rPr sz="2400" b="1" spc="-175" dirty="0">
                <a:latin typeface="Trebuchet MS"/>
                <a:cs typeface="Trebuchet MS"/>
              </a:rPr>
              <a:t>области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90" dirty="0">
                <a:latin typeface="Trebuchet MS"/>
                <a:cs typeface="Trebuchet MS"/>
              </a:rPr>
              <a:t>сегодня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sz="4800" b="1" spc="65" dirty="0">
                <a:latin typeface="Arial"/>
                <a:cs typeface="Arial"/>
              </a:rPr>
              <a:t>0</a:t>
            </a:r>
            <a:r>
              <a:rPr lang="ru-RU" sz="4800" b="1" spc="70" dirty="0">
                <a:latin typeface="Arial"/>
                <a:cs typeface="Arial"/>
              </a:rPr>
              <a:t>4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977306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48115" y="1726782"/>
            <a:ext cx="472440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u="sng" dirty="0"/>
              <a:t>За 2022 год</a:t>
            </a:r>
            <a:r>
              <a:rPr lang="ru-RU" sz="1600" b="1" dirty="0"/>
              <a:t> </a:t>
            </a:r>
            <a:r>
              <a:rPr lang="ru-RU" sz="1600" dirty="0"/>
              <a:t>проведено более 3 тыс. субботников. В субботниках приняло участие </a:t>
            </a:r>
            <a:r>
              <a:rPr lang="ru-RU" sz="1600" b="1" dirty="0"/>
              <a:t>более 50 тыс. человек. Трудовое участие жителей ТОС составило более 20 млн. рублей.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Ассоциация ТОС </a:t>
            </a:r>
            <a:r>
              <a:rPr lang="ru-RU" sz="1600" dirty="0"/>
              <a:t>два раза в год проводит конкурс – Фестиваль чистых территорий по номинациям: Лучшая команда, Лучший озеленитель, Победитель несанкционированных свалок</a:t>
            </a:r>
          </a:p>
          <a:p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В ТОС было трудоустроено </a:t>
            </a:r>
            <a:r>
              <a:rPr lang="ru-RU" sz="1600" b="1" dirty="0"/>
              <a:t>более 750 человек, </a:t>
            </a:r>
            <a:r>
              <a:rPr lang="ru-RU" sz="1600" dirty="0"/>
              <a:t>которые занимались благоустройством ТОС (Постановление Правительства УО от 01.04.2022 №149-П).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399" y="108045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Осуществление хозяйственной деятельности по благоустройству территорий</a:t>
            </a:r>
          </a:p>
        </p:txBody>
      </p:sp>
      <p:pic>
        <p:nvPicPr>
          <p:cNvPr id="2050" name="Picture 2" descr="https://sun9-58.userapi.com/impg/hQxRVZNUwOZqu2SEFT60p0GyCJlA0F_23bSLNQ/jUXThE4Dric.jpg?size=1600x1200&amp;quality=95&amp;sign=5de714b98cb95b976add6a3abbf381b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057401"/>
            <a:ext cx="2280304" cy="171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6.userapi.com/impg/zdwSYWsEHXdYa8ptaWkRtkdDdb-YC0ZJGs_GJA/xFD57u1IMkE.jpg?size=1600x1200&amp;quality=95&amp;sign=a415257ec6f0d7c010b85659540f6f2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020342"/>
            <a:ext cx="2256306" cy="1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70.userapi.com/impg/7qYMgdhwi3kJX7Ge6BNvXsC1QZpGlkaAnwEWig/E9kVDo4eSCc.jpg?size=1600x1200&amp;quality=95&amp;sign=237fff00f15fa8d674975066a516111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50" y="2167429"/>
            <a:ext cx="2133598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35.userapi.com/impg/K2Ch0HAFdZjYkhT4aEc7vr6yCgHTcEcrkr-UQw/FAz85ekuuVU.jpg?size=2560x1920&amp;quality=96&amp;sign=61aac36351568c01e62b61402ec261a9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50" y="4020342"/>
            <a:ext cx="2145902" cy="160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48115" y="5701920"/>
            <a:ext cx="4724400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b="1" dirty="0"/>
              <a:t>В 2023 году </a:t>
            </a:r>
            <a:r>
              <a:rPr lang="ru-RU" sz="1700" dirty="0"/>
              <a:t>планируется продолжить участие ТОС в указанных мероприятиях. </a:t>
            </a:r>
            <a:r>
              <a:rPr lang="ru-RU" sz="1700" b="1" dirty="0"/>
              <a:t>Особое внимание уделить поддержанию порядка на благоустроенных территориях.</a:t>
            </a:r>
          </a:p>
        </p:txBody>
      </p:sp>
    </p:spTree>
    <p:extLst>
      <p:ext uri="{BB962C8B-B14F-4D97-AF65-F5344CB8AC3E}">
        <p14:creationId xmlns:p14="http://schemas.microsoft.com/office/powerpoint/2010/main" val="301754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874188" y="654923"/>
            <a:ext cx="2312670" cy="3937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80"/>
              </a:spcBef>
            </a:pPr>
            <a:r>
              <a:rPr sz="1200" spc="105" dirty="0">
                <a:latin typeface="Calibri"/>
                <a:cs typeface="Calibri"/>
              </a:rPr>
              <a:t>Ассоциация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ТОС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Ульяновской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области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51426" y="235942"/>
            <a:ext cx="4987596" cy="77200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b="1" spc="-165" dirty="0">
                <a:latin typeface="Trebuchet MS"/>
                <a:cs typeface="Trebuchet MS"/>
              </a:rPr>
              <a:t>Ассоциация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200" dirty="0">
                <a:latin typeface="Trebuchet MS"/>
                <a:cs typeface="Trebuchet MS"/>
              </a:rPr>
              <a:t>ТОС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60" dirty="0">
                <a:latin typeface="Trebuchet MS"/>
                <a:cs typeface="Trebuchet MS"/>
              </a:rPr>
              <a:t>Ульяновской  </a:t>
            </a:r>
            <a:r>
              <a:rPr sz="2400" b="1" spc="-175" dirty="0">
                <a:latin typeface="Trebuchet MS"/>
                <a:cs typeface="Trebuchet MS"/>
              </a:rPr>
              <a:t>области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90" dirty="0">
                <a:latin typeface="Trebuchet MS"/>
                <a:cs typeface="Trebuchet MS"/>
              </a:rPr>
              <a:t>сегодня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sz="4800" b="1" spc="65" dirty="0">
                <a:latin typeface="Arial"/>
                <a:cs typeface="Arial"/>
              </a:rPr>
              <a:t>0</a:t>
            </a:r>
            <a:r>
              <a:rPr lang="ru-RU" sz="4800" b="1" spc="70" dirty="0"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1098148"/>
            <a:ext cx="5298847" cy="877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b="1" dirty="0"/>
              <a:t>Ассоциация ТОС </a:t>
            </a:r>
            <a:r>
              <a:rPr lang="ru-RU" sz="1700" dirty="0"/>
              <a:t>активно и системно ведет работу по обучению и вовлечению ТОС региона в число участников конкурсов президентских грантов. </a:t>
            </a:r>
            <a:endParaRPr lang="ru-RU" sz="1700" spc="-114" dirty="0"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168480"/>
            <a:ext cx="5579948" cy="46154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5440" marR="74930" indent="-285750" algn="just">
              <a:lnSpc>
                <a:spcPct val="116100"/>
              </a:lnSpc>
              <a:spcBef>
                <a:spcPts val="459"/>
              </a:spcBef>
              <a:buFont typeface="Wingdings" panose="05000000000000000000" pitchFamily="2" charset="2"/>
              <a:buChar char="Ø"/>
            </a:pPr>
            <a:r>
              <a:rPr lang="ru-RU" sz="1600" b="1" u="sng" dirty="0"/>
              <a:t>2021 год</a:t>
            </a:r>
            <a:r>
              <a:rPr lang="ru-RU" sz="1600" b="1" dirty="0"/>
              <a:t> </a:t>
            </a:r>
            <a:r>
              <a:rPr lang="ru-RU" sz="1600" dirty="0"/>
              <a:t>– сумма привлеченных средств за счет Президентских грантов – 9 млн. 572 тыс. руб. </a:t>
            </a:r>
          </a:p>
          <a:p>
            <a:pPr marL="345440" marR="74930" indent="-285750" algn="just">
              <a:lnSpc>
                <a:spcPct val="116100"/>
              </a:lnSpc>
              <a:spcBef>
                <a:spcPts val="459"/>
              </a:spcBef>
              <a:buFont typeface="Wingdings" panose="05000000000000000000" pitchFamily="2" charset="2"/>
              <a:buChar char="Ø"/>
            </a:pPr>
            <a:r>
              <a:rPr lang="ru-RU" sz="1600" b="1" u="sng" dirty="0"/>
              <a:t>2022 год</a:t>
            </a:r>
            <a:r>
              <a:rPr lang="ru-RU" sz="1600" dirty="0"/>
              <a:t> </a:t>
            </a:r>
            <a:r>
              <a:rPr lang="en-US" sz="1600" dirty="0"/>
              <a:t>–</a:t>
            </a:r>
            <a:r>
              <a:rPr lang="ru-RU" sz="1600" dirty="0"/>
              <a:t> сумма привлеченных средств за счет Президентских грантов</a:t>
            </a:r>
            <a:r>
              <a:rPr lang="en-US" sz="1600" dirty="0"/>
              <a:t> – </a:t>
            </a:r>
            <a:r>
              <a:rPr lang="ru-RU" sz="1600" dirty="0"/>
              <a:t>20 млн. 390 тыс. руб. (</a:t>
            </a:r>
            <a:r>
              <a:rPr lang="ru-RU" sz="1600" dirty="0" err="1"/>
              <a:t>софинансирование</a:t>
            </a:r>
            <a:r>
              <a:rPr lang="ru-RU" sz="1600" dirty="0"/>
              <a:t> </a:t>
            </a:r>
            <a:r>
              <a:rPr lang="en-US" sz="1600" dirty="0"/>
              <a:t>–</a:t>
            </a:r>
            <a:r>
              <a:rPr lang="ru-RU" sz="1600" dirty="0"/>
              <a:t> 10 млн. 750 тыс. руб.).  </a:t>
            </a:r>
          </a:p>
          <a:p>
            <a:pPr marL="345440" marR="74930" indent="-285750" algn="just">
              <a:lnSpc>
                <a:spcPct val="116100"/>
              </a:lnSpc>
              <a:spcBef>
                <a:spcPts val="459"/>
              </a:spcBef>
              <a:buFont typeface="Wingdings" panose="05000000000000000000" pitchFamily="2" charset="2"/>
              <a:buChar char="Ø"/>
            </a:pPr>
            <a:r>
              <a:rPr lang="ru-RU" sz="1600" b="1" u="sng" dirty="0"/>
              <a:t>Сумма привлеченных денежных средств</a:t>
            </a:r>
            <a:r>
              <a:rPr lang="ru-RU" sz="1600" b="1" dirty="0"/>
              <a:t> </a:t>
            </a:r>
            <a:r>
              <a:rPr lang="ru-RU" sz="1600" dirty="0"/>
              <a:t>по сравнению с 2021 годом увеличилась более чем в два раза</a:t>
            </a:r>
            <a:r>
              <a:rPr lang="ru-RU" sz="1600" u="sng" dirty="0"/>
              <a:t>.</a:t>
            </a:r>
            <a:endParaRPr lang="ru-RU" sz="1600" dirty="0"/>
          </a:p>
          <a:p>
            <a:pPr marL="345440" marR="74930" indent="-285750" algn="just">
              <a:lnSpc>
                <a:spcPct val="116100"/>
              </a:lnSpc>
              <a:spcBef>
                <a:spcPts val="459"/>
              </a:spcBef>
              <a:buFont typeface="Wingdings" panose="05000000000000000000" pitchFamily="2" charset="2"/>
              <a:buChar char="Ø"/>
            </a:pPr>
            <a:r>
              <a:rPr lang="ru-RU" sz="1600" b="1" u="sng" dirty="0"/>
              <a:t>На первый конкурс 2023 года</a:t>
            </a:r>
            <a:r>
              <a:rPr lang="ru-RU" sz="1600" b="1" dirty="0"/>
              <a:t> </a:t>
            </a:r>
            <a:r>
              <a:rPr lang="ru-RU" sz="1600" dirty="0"/>
              <a:t>фонда президентских грантов подано 90 проектов ТОС, выиграло 25 проектов. Сумма привлеченных средств 18 млн. рублей. На второй конкурс 2023 года подано 116 проектов и 23 проекта на ПФКИ.</a:t>
            </a:r>
          </a:p>
          <a:p>
            <a:pPr marL="345440" marR="74930" indent="-285750" algn="just">
              <a:lnSpc>
                <a:spcPct val="116100"/>
              </a:lnSpc>
              <a:spcBef>
                <a:spcPts val="459"/>
              </a:spcBef>
              <a:buFont typeface="Wingdings" panose="05000000000000000000" pitchFamily="2" charset="2"/>
              <a:buChar char="Ø"/>
            </a:pPr>
            <a:r>
              <a:rPr lang="ru-RU" sz="1600" b="1" u="sng" dirty="0"/>
              <a:t>В 2023 году</a:t>
            </a:r>
            <a:r>
              <a:rPr lang="ru-RU" sz="1600" b="1" dirty="0"/>
              <a:t> </a:t>
            </a:r>
            <a:r>
              <a:rPr lang="ru-RU" sz="1600" dirty="0"/>
              <a:t>планируется увеличить количество поданных проектов до 120 с целью увеличения количества привлеченных федеральных средств.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48" y="2942676"/>
            <a:ext cx="1600200" cy="12031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2451309" cy="93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9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874188" y="654923"/>
            <a:ext cx="2312670" cy="3937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80"/>
              </a:spcBef>
            </a:pPr>
            <a:r>
              <a:rPr sz="1200" spc="105" dirty="0">
                <a:latin typeface="Calibri"/>
                <a:cs typeface="Calibri"/>
              </a:rPr>
              <a:t>Ассоциация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ТОС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Ульяновской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области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51426" y="235942"/>
            <a:ext cx="4987596" cy="77200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b="1" spc="-165" dirty="0">
                <a:latin typeface="Trebuchet MS"/>
                <a:cs typeface="Trebuchet MS"/>
              </a:rPr>
              <a:t>Ассоциация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200" dirty="0">
                <a:latin typeface="Trebuchet MS"/>
                <a:cs typeface="Trebuchet MS"/>
              </a:rPr>
              <a:t>ТОС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60" dirty="0">
                <a:latin typeface="Trebuchet MS"/>
                <a:cs typeface="Trebuchet MS"/>
              </a:rPr>
              <a:t>Ульяновской  </a:t>
            </a:r>
            <a:r>
              <a:rPr sz="2400" b="1" spc="-175" dirty="0">
                <a:latin typeface="Trebuchet MS"/>
                <a:cs typeface="Trebuchet MS"/>
              </a:rPr>
              <a:t>области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90" dirty="0">
                <a:latin typeface="Trebuchet MS"/>
                <a:cs typeface="Trebuchet MS"/>
              </a:rPr>
              <a:t>сегодня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sz="4800" b="1" spc="65" dirty="0">
                <a:latin typeface="Arial"/>
                <a:cs typeface="Arial"/>
              </a:rPr>
              <a:t>0</a:t>
            </a:r>
            <a:r>
              <a:rPr lang="ru-RU" sz="4800" b="1" spc="70" dirty="0">
                <a:latin typeface="Arial"/>
                <a:cs typeface="Arial"/>
              </a:rPr>
              <a:t>6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984263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</a:t>
            </a:r>
            <a:r>
              <a:rPr lang="ru-RU" spc="110" dirty="0">
                <a:latin typeface="Calibri"/>
                <a:cs typeface="Calibri"/>
              </a:rPr>
              <a:t>23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4267" y="1461883"/>
            <a:ext cx="4983812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u="sng" dirty="0"/>
              <a:t>2020 год </a:t>
            </a:r>
            <a:r>
              <a:rPr lang="ru-RU" sz="1600" dirty="0"/>
              <a:t>– 4 ТОС города Ульяновска первыми в России вошли в реестр поставщиков социальных услуг.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u="sng" dirty="0"/>
              <a:t>2022 год </a:t>
            </a:r>
            <a:r>
              <a:rPr lang="ru-RU" sz="1600" dirty="0"/>
              <a:t>– число ТОС – поставщиков социальных услуг увеличилось до 30. Охват услугами составляет около 600 человек.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Открыто и работает девять социальных пекарен (ТОС «Мостовая слобода города Ульяновска  и восемь  пекарен  в семи районах области).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ТОС «Мостовая слобода» города Ульяновска занял первое место на Всероссийском конкурсе  «Лучшая практика ТОС» по направлению «Социальная поддержка населения».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399" y="974621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Социальные услуги</a:t>
            </a:r>
          </a:p>
        </p:txBody>
      </p:sp>
      <p:pic>
        <p:nvPicPr>
          <p:cNvPr id="1030" name="Picture 6" descr="https://sun9-42.userapi.com/impg/iWovwcZ7khvLT7xRHCCjGktPvUz-jiKboswkpQ/Ndk3If5yqv4.jpg?size=1280x960&amp;quality=95&amp;sign=7807858709544fa47de80210140d25d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1" y="1973888"/>
            <a:ext cx="2039566" cy="152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63.userapi.com/impg/AsZnQX39_qxsSjrCF6trFt4gLayZilDXySsCZw/cx_VIt1YwfE.jpg?size=1920x1440&amp;quality=95&amp;sign=0b74a6c85e453870478d85b2e5db674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886200"/>
            <a:ext cx="2022633" cy="151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un9-84.userapi.com/impg/qjSWxsVW7EnLbPDCqKVl7Kv8KUcDJvZVUNML8A/VT9LuWeHUI8.jpg?size=2560x1920&amp;quality=95&amp;sign=582763dfbe76aabbea731863313eb6e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93" y="1979563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un9-9.userapi.com/impg/dMD7wJhvOWwNeH4L_3DpRrI54E1QRJjLJC3Kmg/0rH8mwjST18.jpg?size=1280x1280&amp;quality=95&amp;sign=3ee55b626eb46101f5249541743b451d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93" y="3886200"/>
            <a:ext cx="2032000" cy="208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4267" y="5632249"/>
            <a:ext cx="498381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В 2023 году планируется продолжить открытие социальных пекарен для малообеспеченных жителей на сельских территориях и включить не менее 20 ТОС в реестр поставщиков социальных услуг с развитием надомной службы.</a:t>
            </a:r>
          </a:p>
        </p:txBody>
      </p:sp>
    </p:spTree>
    <p:extLst>
      <p:ext uri="{BB962C8B-B14F-4D97-AF65-F5344CB8AC3E}">
        <p14:creationId xmlns:p14="http://schemas.microsoft.com/office/powerpoint/2010/main" val="12921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874188" y="654923"/>
            <a:ext cx="2312670" cy="3937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80"/>
              </a:spcBef>
            </a:pPr>
            <a:r>
              <a:rPr sz="1200" spc="105" dirty="0">
                <a:latin typeface="Calibri"/>
                <a:cs typeface="Calibri"/>
              </a:rPr>
              <a:t>Ассоциация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ТОС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Ульяновской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области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51426" y="235942"/>
            <a:ext cx="4987596" cy="77200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b="1" spc="-165" dirty="0">
                <a:latin typeface="Trebuchet MS"/>
                <a:cs typeface="Trebuchet MS"/>
              </a:rPr>
              <a:t>Ассоциация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200" dirty="0">
                <a:latin typeface="Trebuchet MS"/>
                <a:cs typeface="Trebuchet MS"/>
              </a:rPr>
              <a:t>ТОС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60" dirty="0">
                <a:latin typeface="Trebuchet MS"/>
                <a:cs typeface="Trebuchet MS"/>
              </a:rPr>
              <a:t>Ульяновской  </a:t>
            </a:r>
            <a:r>
              <a:rPr sz="2400" b="1" spc="-175" dirty="0">
                <a:latin typeface="Trebuchet MS"/>
                <a:cs typeface="Trebuchet MS"/>
              </a:rPr>
              <a:t>области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90" dirty="0">
                <a:latin typeface="Trebuchet MS"/>
                <a:cs typeface="Trebuchet MS"/>
              </a:rPr>
              <a:t>сегодня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sz="4800" b="1" spc="65" dirty="0">
                <a:latin typeface="Arial"/>
                <a:cs typeface="Arial"/>
              </a:rPr>
              <a:t>0</a:t>
            </a:r>
            <a:r>
              <a:rPr lang="ru-RU" sz="4800" b="1" spc="70" dirty="0"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</a:t>
            </a:r>
            <a:r>
              <a:rPr lang="ru-RU" spc="110" dirty="0">
                <a:latin typeface="Calibri"/>
                <a:cs typeface="Calibri"/>
              </a:rPr>
              <a:t>23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32026" y="1007947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Обучение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0718" y="1757368"/>
            <a:ext cx="3801416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u="sng" dirty="0"/>
              <a:t>С 2021 года</a:t>
            </a:r>
            <a:r>
              <a:rPr lang="ru-RU" sz="2000" b="1" dirty="0"/>
              <a:t> </a:t>
            </a:r>
            <a:r>
              <a:rPr lang="ru-RU" sz="2000" dirty="0"/>
              <a:t>Ассоциация ТОС является официальным представителем Университета ТОС в Приволжском федеральном округе. </a:t>
            </a:r>
          </a:p>
          <a:p>
            <a:endParaRPr lang="ru-RU" sz="2000" dirty="0"/>
          </a:p>
          <a:p>
            <a:r>
              <a:rPr lang="ru-RU" sz="2000" b="1" u="sng" dirty="0"/>
              <a:t>В 2022 году</a:t>
            </a:r>
            <a:r>
              <a:rPr lang="ru-RU" sz="2000" b="1" dirty="0"/>
              <a:t> </a:t>
            </a:r>
            <a:r>
              <a:rPr lang="ru-RU" sz="2000" dirty="0"/>
              <a:t>прошло обучение 46 председателей и активистов ТОС по теме: «Менеджер местного сообщества».</a:t>
            </a:r>
          </a:p>
        </p:txBody>
      </p:sp>
      <p:pic>
        <p:nvPicPr>
          <p:cNvPr id="5122" name="Picture 2" descr="https://sun9-77.userapi.com/impg/vjIYuapra46W7y-OSYnj2KYtaSQD7nStKLrHYw/-SZTQBZocEE.jpg?size=1920x1440&amp;quality=95&amp;sign=c7a50dc4ce6a5da79a2419102bde73c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97902"/>
            <a:ext cx="2553994" cy="191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7.userapi.com/impg/0OanXytVnrwUvYBnvvInl7B1h8M6YbgXLpshJw/4qqsanXnf4U.jpg?size=2560x1920&amp;quality=95&amp;sign=869b6d9da65a0932a1eb58008ddea3b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3671497"/>
            <a:ext cx="2553995" cy="182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36.userapi.com/impg/-Izof71fgmai6sR6yoeOaWBC0qnDbgFk08Q6Rg/UXqR75BdO4o.jpg?size=2560x1920&amp;quality=95&amp;sign=e206dc4cddbbda7d8e56455b09f13fb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18" y="1602567"/>
            <a:ext cx="2624756" cy="196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21.userapi.com/impg/aUjqmVsN9m3Tqfv1jtyaRmlX0YaQ10BXojdN7A/aDed_2vptl8.jpg?size=2560x1920&amp;quality=95&amp;sign=9f0118e9691c4f542438ccd87fbde04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57" y="3674607"/>
            <a:ext cx="2581991" cy="19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0718" y="5069956"/>
            <a:ext cx="3801416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u="sng" dirty="0"/>
              <a:t>В 2023 году</a:t>
            </a:r>
            <a:r>
              <a:rPr lang="ru-RU" sz="2000" b="1" dirty="0"/>
              <a:t> </a:t>
            </a:r>
            <a:r>
              <a:rPr lang="ru-RU" sz="2000" dirty="0"/>
              <a:t>планируется разработать комплексную программу для обучения председателей и активистов ТОС.</a:t>
            </a:r>
          </a:p>
        </p:txBody>
      </p:sp>
    </p:spTree>
    <p:extLst>
      <p:ext uri="{BB962C8B-B14F-4D97-AF65-F5344CB8AC3E}">
        <p14:creationId xmlns:p14="http://schemas.microsoft.com/office/powerpoint/2010/main" val="126334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874188" y="654923"/>
            <a:ext cx="2312670" cy="3937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80"/>
              </a:spcBef>
            </a:pPr>
            <a:r>
              <a:rPr sz="1200" spc="105" dirty="0">
                <a:latin typeface="Calibri"/>
                <a:cs typeface="Calibri"/>
              </a:rPr>
              <a:t>Ассоциация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ТОС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Ульяновской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области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51426" y="235942"/>
            <a:ext cx="4987596" cy="77200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b="1" spc="-165" dirty="0">
                <a:latin typeface="Trebuchet MS"/>
                <a:cs typeface="Trebuchet MS"/>
              </a:rPr>
              <a:t>Ассоциация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200" dirty="0">
                <a:latin typeface="Trebuchet MS"/>
                <a:cs typeface="Trebuchet MS"/>
              </a:rPr>
              <a:t>ТОС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60" dirty="0">
                <a:latin typeface="Trebuchet MS"/>
                <a:cs typeface="Trebuchet MS"/>
              </a:rPr>
              <a:t>Ульяновской  </a:t>
            </a:r>
            <a:r>
              <a:rPr sz="2400" b="1" spc="-175" dirty="0">
                <a:latin typeface="Trebuchet MS"/>
                <a:cs typeface="Trebuchet MS"/>
              </a:rPr>
              <a:t>области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90" dirty="0">
                <a:latin typeface="Trebuchet MS"/>
                <a:cs typeface="Trebuchet MS"/>
              </a:rPr>
              <a:t>сегодня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68893" y="6080564"/>
            <a:ext cx="973455" cy="7938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800" b="1" spc="640" dirty="0">
                <a:latin typeface="Arial"/>
                <a:cs typeface="Arial"/>
              </a:rPr>
              <a:t>/</a:t>
            </a:r>
            <a:r>
              <a:rPr sz="4800" b="1" spc="65" dirty="0">
                <a:latin typeface="Arial"/>
                <a:cs typeface="Arial"/>
              </a:rPr>
              <a:t>0</a:t>
            </a:r>
            <a:r>
              <a:rPr lang="ru-RU" sz="4800" b="1" spc="70" dirty="0"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4272140" y="6843662"/>
            <a:ext cx="1276350" cy="18594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35" dirty="0">
                <a:latin typeface="Calibri"/>
                <a:cs typeface="Calibri"/>
              </a:rPr>
              <a:t>Ульяновск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100" dirty="0">
                <a:latin typeface="Calibri"/>
                <a:cs typeface="Calibri"/>
              </a:rPr>
              <a:t>|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110" dirty="0">
                <a:latin typeface="Calibri"/>
                <a:cs typeface="Calibri"/>
              </a:rPr>
              <a:t>202</a:t>
            </a:r>
            <a:r>
              <a:rPr lang="ru-RU" spc="110" dirty="0">
                <a:latin typeface="Calibri"/>
                <a:cs typeface="Calibri"/>
              </a:rPr>
              <a:t>3</a:t>
            </a:r>
            <a:endParaRPr spc="110" dirty="0">
              <a:latin typeface="Calibri"/>
              <a:cs typeface="Calibri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8" y="227485"/>
            <a:ext cx="1280271" cy="1127858"/>
          </a:xfrm>
          <a:prstGeom prst="rect">
            <a:avLst/>
          </a:prstGeom>
        </p:spPr>
      </p:pic>
      <p:sp>
        <p:nvSpPr>
          <p:cNvPr id="2" name="AutoShape 4" descr="Рост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4" y="-144463"/>
            <a:ext cx="1901825" cy="1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32026" y="1007947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Работа на Федеральных площадках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79902" y="1556467"/>
            <a:ext cx="461605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/>
              <a:t>Ассоциация проводит </a:t>
            </a:r>
            <a:r>
              <a:rPr lang="ru-RU" dirty="0"/>
              <a:t>обучающие семинары и выступает на федеральных площадках не только с опытом своей работы, но и успешно перенимает опыт работы своих коллег.</a:t>
            </a:r>
          </a:p>
          <a:p>
            <a:endParaRPr lang="ru-RU" b="1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u="sng" dirty="0"/>
              <a:t>За 2022 год</a:t>
            </a:r>
            <a:r>
              <a:rPr lang="ru-RU" b="1" dirty="0"/>
              <a:t> </a:t>
            </a:r>
            <a:r>
              <a:rPr lang="ru-RU" dirty="0"/>
              <a:t>состоялись выезды в Чувашскую республику, Пермский край, Краснодарский край, Иркутскую область, Москву, Сызрань, республику Башкортостан, Саратовскую область, Волгоградскую область.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9902" y="5188986"/>
            <a:ext cx="46160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/>
              <a:t>В 2023 году</a:t>
            </a:r>
            <a:r>
              <a:rPr lang="ru-RU" b="1" dirty="0"/>
              <a:t> </a:t>
            </a:r>
            <a:r>
              <a:rPr lang="ru-RU" dirty="0"/>
              <a:t>планируется выстроить систему обмена делегациями между регионами с целью обмена опытом и изучения опыта соседних регионов. </a:t>
            </a:r>
          </a:p>
        </p:txBody>
      </p:sp>
      <p:pic>
        <p:nvPicPr>
          <p:cNvPr id="6150" name="Picture 6" descr="https://sun9-7.userapi.com/impg/NZ0DnEYC4MdwoDVEVHTd02ZTQbie8Qc4k8-92A/93lt170iPhQ.jpg?size=1280x853&amp;quality=95&amp;sign=b6aa727238ff748000545fa5b571ff5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3" y="4189842"/>
            <a:ext cx="3263161" cy="21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16.userapi.com/impg/QP8WmMKb-i25ZmpYjCvoGiSJN-dSMFo_yE6HdQ/uQoHo9TLj2o.jpg?size=1024x768&amp;quality=95&amp;sign=1f00d2f7e66515e9dfad4ae9698b48a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3" y="1556467"/>
            <a:ext cx="3207911" cy="240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365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</TotalTime>
  <Words>1277</Words>
  <Application>Microsoft Office PowerPoint</Application>
  <PresentationFormat>Произвольный</PresentationFormat>
  <Paragraphs>151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Office Theme</vt:lpstr>
      <vt:lpstr>Ассоциация территориальных общественных самоуправлений Ульяновской области:  достижения 2022 года и планы на 2023 год </vt:lpstr>
      <vt:lpstr>Презентация PowerPoint</vt:lpstr>
      <vt:lpstr>Движение ТОС Ульяновской  области сегодня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ПРАВЛЕНИЯ  АССОЦИАЦИИ ТОС  УЛЬЯНОВСКОЙ ОБЛАСТИ (ЗА 2020 ГОД)</dc:title>
  <dc:creator>Direktor</dc:creator>
  <cp:lastModifiedBy>79084305002</cp:lastModifiedBy>
  <cp:revision>75</cp:revision>
  <cp:lastPrinted>2022-03-10T13:00:46Z</cp:lastPrinted>
  <dcterms:created xsi:type="dcterms:W3CDTF">2021-11-10T06:59:58Z</dcterms:created>
  <dcterms:modified xsi:type="dcterms:W3CDTF">2023-04-13T06:47:02Z</dcterms:modified>
</cp:coreProperties>
</file>